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0" r:id="rId3"/>
    <p:sldId id="258" r:id="rId4"/>
    <p:sldId id="267" r:id="rId5"/>
    <p:sldId id="276" r:id="rId6"/>
    <p:sldId id="259" r:id="rId7"/>
    <p:sldId id="262" r:id="rId8"/>
    <p:sldId id="260" r:id="rId9"/>
    <p:sldId id="261" r:id="rId10"/>
    <p:sldId id="263" r:id="rId11"/>
    <p:sldId id="275" r:id="rId12"/>
    <p:sldId id="278" r:id="rId13"/>
    <p:sldId id="268" r:id="rId14"/>
    <p:sldId id="277"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e Kennedy" initials="SK" lastIdx="2" clrIdx="0">
    <p:extLst>
      <p:ext uri="{19B8F6BF-5375-455C-9EA6-DF929625EA0E}">
        <p15:presenceInfo xmlns:p15="http://schemas.microsoft.com/office/powerpoint/2012/main" userId="c7eaf87320d4e1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2" autoAdjust="0"/>
    <p:restoredTop sz="92455" autoAdjust="0"/>
  </p:normalViewPr>
  <p:slideViewPr>
    <p:cSldViewPr snapToGrid="0">
      <p:cViewPr varScale="1">
        <p:scale>
          <a:sx n="98" d="100"/>
          <a:sy n="98"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8.xml.rels><?xml version="1.0" encoding="UTF-8" standalone="yes"?>
<Relationships xmlns="http://schemas.openxmlformats.org/package/2006/relationships"><Relationship Id="rId1" Type="http://schemas.openxmlformats.org/officeDocument/2006/relationships/hyperlink" Target="https://www.safeworkaustralia.gov.au/silica"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safeworkaustralia.gov.au/silic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D2A92-00C0-49D8-ACD8-4E2E56672F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56C60C2-3FFD-40B0-97EF-5CBBE0958F3F}" type="pres">
      <dgm:prSet presAssocID="{765D2A92-00C0-49D8-ACD8-4E2E56672FCF}" presName="linear" presStyleCnt="0">
        <dgm:presLayoutVars>
          <dgm:animLvl val="lvl"/>
          <dgm:resizeHandles val="exact"/>
        </dgm:presLayoutVars>
      </dgm:prSet>
      <dgm:spPr/>
    </dgm:pt>
  </dgm:ptLst>
  <dgm:cxnLst>
    <dgm:cxn modelId="{F2E7B711-B9F7-4697-9002-BE8717C8E82D}" type="presOf" srcId="{765D2A92-00C0-49D8-ACD8-4E2E56672FCF}" destId="{D56C60C2-3FFD-40B0-97EF-5CBBE0958F3F}"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C1722-BCE4-4818-B567-3E0A04AFC2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3B564146-7A46-49AB-9C48-9F7FC7948266}">
      <dgm:prSet custT="1"/>
      <dgm:spPr>
        <a:solidFill>
          <a:schemeClr val="accent1"/>
        </a:solidFill>
      </dgm:spPr>
      <dgm:t>
        <a:bodyPr/>
        <a:lstStyle/>
        <a:p>
          <a:pPr algn="just"/>
          <a:r>
            <a:rPr lang="en-AU" sz="1400" b="1" dirty="0">
              <a:solidFill>
                <a:schemeClr val="bg1"/>
              </a:solidFill>
            </a:rPr>
            <a:t>“The best advice I can give the ‘boys’ is don’t give up, I know it’s hard but it’s worth the fight”</a:t>
          </a:r>
          <a:endParaRPr lang="en-AU" sz="1400" dirty="0">
            <a:solidFill>
              <a:schemeClr val="bg1"/>
            </a:solidFill>
          </a:endParaRPr>
        </a:p>
      </dgm:t>
    </dgm:pt>
    <dgm:pt modelId="{F95CB388-75B5-461A-9A28-20F9B618D163}" type="parTrans" cxnId="{FF38D056-08DC-4323-8804-5AFE1F9C41F3}">
      <dgm:prSet/>
      <dgm:spPr/>
      <dgm:t>
        <a:bodyPr/>
        <a:lstStyle/>
        <a:p>
          <a:endParaRPr lang="en-AU"/>
        </a:p>
      </dgm:t>
    </dgm:pt>
    <dgm:pt modelId="{1F981016-9981-4C27-BF44-A7BD00993E88}" type="sibTrans" cxnId="{FF38D056-08DC-4323-8804-5AFE1F9C41F3}">
      <dgm:prSet/>
      <dgm:spPr/>
      <dgm:t>
        <a:bodyPr/>
        <a:lstStyle/>
        <a:p>
          <a:endParaRPr lang="en-AU"/>
        </a:p>
      </dgm:t>
    </dgm:pt>
    <dgm:pt modelId="{7E0697B3-F187-4AEA-AEF0-CB25DA0E873F}" type="pres">
      <dgm:prSet presAssocID="{0FBC1722-BCE4-4818-B567-3E0A04AFC2AA}" presName="linear" presStyleCnt="0">
        <dgm:presLayoutVars>
          <dgm:animLvl val="lvl"/>
          <dgm:resizeHandles val="exact"/>
        </dgm:presLayoutVars>
      </dgm:prSet>
      <dgm:spPr/>
    </dgm:pt>
    <dgm:pt modelId="{12C71BEA-02FD-4FAC-B78F-54366E882D7F}" type="pres">
      <dgm:prSet presAssocID="{3B564146-7A46-49AB-9C48-9F7FC7948266}" presName="parentText" presStyleLbl="node1" presStyleIdx="0" presStyleCnt="1" custLinFactY="-189214" custLinFactNeighborX="18207" custLinFactNeighborY="-200000">
        <dgm:presLayoutVars>
          <dgm:chMax val="0"/>
          <dgm:bulletEnabled val="1"/>
        </dgm:presLayoutVars>
      </dgm:prSet>
      <dgm:spPr/>
    </dgm:pt>
  </dgm:ptLst>
  <dgm:cxnLst>
    <dgm:cxn modelId="{FF38D056-08DC-4323-8804-5AFE1F9C41F3}" srcId="{0FBC1722-BCE4-4818-B567-3E0A04AFC2AA}" destId="{3B564146-7A46-49AB-9C48-9F7FC7948266}" srcOrd="0" destOrd="0" parTransId="{F95CB388-75B5-461A-9A28-20F9B618D163}" sibTransId="{1F981016-9981-4C27-BF44-A7BD00993E88}"/>
    <dgm:cxn modelId="{148812C3-2213-4C4D-8FC4-0E2A2EDD008B}" type="presOf" srcId="{3B564146-7A46-49AB-9C48-9F7FC7948266}" destId="{12C71BEA-02FD-4FAC-B78F-54366E882D7F}" srcOrd="0" destOrd="0" presId="urn:microsoft.com/office/officeart/2005/8/layout/vList2"/>
    <dgm:cxn modelId="{A73E10FE-92A4-4333-AA9B-61C5E56E4A89}" type="presOf" srcId="{0FBC1722-BCE4-4818-B567-3E0A04AFC2AA}" destId="{7E0697B3-F187-4AEA-AEF0-CB25DA0E873F}" srcOrd="0" destOrd="0" presId="urn:microsoft.com/office/officeart/2005/8/layout/vList2"/>
    <dgm:cxn modelId="{F72099DF-BF8B-44F4-8AE9-62B5530D056A}" type="presParOf" srcId="{7E0697B3-F187-4AEA-AEF0-CB25DA0E873F}" destId="{12C71BEA-02FD-4FAC-B78F-54366E882D7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65E3E4-BEF4-4367-ACBA-5D3143170B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6686A3E1-42B5-47AA-B283-F8686B26265D}">
      <dgm:prSet/>
      <dgm:spPr/>
      <dgm:t>
        <a:bodyPr/>
        <a:lstStyle/>
        <a:p>
          <a:r>
            <a:rPr lang="en-AU" dirty="0">
              <a:latin typeface="Arial" panose="020B0604020202020204" pitchFamily="34" charset="0"/>
              <a:cs typeface="Arial" panose="020B0604020202020204" pitchFamily="34" charset="0"/>
            </a:rPr>
            <a:t>Tip: If you are unsure of what is contained in a product that you are working with, talk to your supervisor and refer to the product/manufacturer manual or MSDS</a:t>
          </a:r>
        </a:p>
      </dgm:t>
    </dgm:pt>
    <dgm:pt modelId="{4EB1B093-E7BD-48CA-B343-F4DE4C3CB31D}" type="parTrans" cxnId="{CAC9D265-C1AB-45ED-A5BF-E3FDAC5DCCDF}">
      <dgm:prSet/>
      <dgm:spPr/>
      <dgm:t>
        <a:bodyPr/>
        <a:lstStyle/>
        <a:p>
          <a:endParaRPr lang="en-AU"/>
        </a:p>
      </dgm:t>
    </dgm:pt>
    <dgm:pt modelId="{907A9FE2-DB76-4F9D-8B22-7FD85E1DB6D4}" type="sibTrans" cxnId="{CAC9D265-C1AB-45ED-A5BF-E3FDAC5DCCDF}">
      <dgm:prSet/>
      <dgm:spPr/>
      <dgm:t>
        <a:bodyPr/>
        <a:lstStyle/>
        <a:p>
          <a:endParaRPr lang="en-AU"/>
        </a:p>
      </dgm:t>
    </dgm:pt>
    <dgm:pt modelId="{B61F4F88-4873-4069-98E6-73FFA3979B0F}" type="pres">
      <dgm:prSet presAssocID="{F765E3E4-BEF4-4367-ACBA-5D3143170B34}" presName="linear" presStyleCnt="0">
        <dgm:presLayoutVars>
          <dgm:animLvl val="lvl"/>
          <dgm:resizeHandles val="exact"/>
        </dgm:presLayoutVars>
      </dgm:prSet>
      <dgm:spPr/>
    </dgm:pt>
    <dgm:pt modelId="{F8D74A1E-AEB6-4758-806F-DF8C03387999}" type="pres">
      <dgm:prSet presAssocID="{6686A3E1-42B5-47AA-B283-F8686B26265D}" presName="parentText" presStyleLbl="node1" presStyleIdx="0" presStyleCnt="1">
        <dgm:presLayoutVars>
          <dgm:chMax val="0"/>
          <dgm:bulletEnabled val="1"/>
        </dgm:presLayoutVars>
      </dgm:prSet>
      <dgm:spPr/>
    </dgm:pt>
  </dgm:ptLst>
  <dgm:cxnLst>
    <dgm:cxn modelId="{CAC9D265-C1AB-45ED-A5BF-E3FDAC5DCCDF}" srcId="{F765E3E4-BEF4-4367-ACBA-5D3143170B34}" destId="{6686A3E1-42B5-47AA-B283-F8686B26265D}" srcOrd="0" destOrd="0" parTransId="{4EB1B093-E7BD-48CA-B343-F4DE4C3CB31D}" sibTransId="{907A9FE2-DB76-4F9D-8B22-7FD85E1DB6D4}"/>
    <dgm:cxn modelId="{3D329B76-BD45-48D9-AA32-FD3111D2A7B7}" type="presOf" srcId="{F765E3E4-BEF4-4367-ACBA-5D3143170B34}" destId="{B61F4F88-4873-4069-98E6-73FFA3979B0F}" srcOrd="0" destOrd="0" presId="urn:microsoft.com/office/officeart/2005/8/layout/vList2"/>
    <dgm:cxn modelId="{F1143F7D-F137-4EB9-B205-20D28AC28F3A}" type="presOf" srcId="{6686A3E1-42B5-47AA-B283-F8686B26265D}" destId="{F8D74A1E-AEB6-4758-806F-DF8C03387999}" srcOrd="0" destOrd="0" presId="urn:microsoft.com/office/officeart/2005/8/layout/vList2"/>
    <dgm:cxn modelId="{2B9CBCC5-F722-49F7-AE58-82EAE1E6BF1E}" type="presParOf" srcId="{B61F4F88-4873-4069-98E6-73FFA3979B0F}" destId="{F8D74A1E-AEB6-4758-806F-DF8C03387999}"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8EB281-4F07-4539-B39E-1D0995C2D6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77B7642C-012B-4694-A93C-303E6CDB6796}">
      <dgm:prSet/>
      <dgm:spPr/>
      <dgm:t>
        <a:bodyPr/>
        <a:lstStyle/>
        <a:p>
          <a:pPr algn="just"/>
          <a:r>
            <a:rPr lang="en-US" dirty="0"/>
            <a:t>Worker exposures to respirable silica dust should be as low as reasonably practicable. Air monitoring will need to be conducted If there is any doubt that the exposure standard is being exceeded. To find out if there is a risk to a worker’s health, talk to your supervisor.</a:t>
          </a:r>
          <a:endParaRPr lang="en-AU" dirty="0"/>
        </a:p>
      </dgm:t>
    </dgm:pt>
    <dgm:pt modelId="{63924F6A-2F38-485F-83EB-0C055D30D6D3}" type="parTrans" cxnId="{87169093-39DC-4D85-B06D-19E9DBADF20C}">
      <dgm:prSet/>
      <dgm:spPr/>
      <dgm:t>
        <a:bodyPr/>
        <a:lstStyle/>
        <a:p>
          <a:endParaRPr lang="en-AU"/>
        </a:p>
      </dgm:t>
    </dgm:pt>
    <dgm:pt modelId="{344B7B33-9A2A-41B8-A9E3-BAE22E6C6B44}" type="sibTrans" cxnId="{87169093-39DC-4D85-B06D-19E9DBADF20C}">
      <dgm:prSet/>
      <dgm:spPr/>
      <dgm:t>
        <a:bodyPr/>
        <a:lstStyle/>
        <a:p>
          <a:endParaRPr lang="en-AU"/>
        </a:p>
      </dgm:t>
    </dgm:pt>
    <dgm:pt modelId="{D979DA2F-C336-401F-AAAD-FC702E0CA506}" type="pres">
      <dgm:prSet presAssocID="{4E8EB281-4F07-4539-B39E-1D0995C2D60F}" presName="linear" presStyleCnt="0">
        <dgm:presLayoutVars>
          <dgm:animLvl val="lvl"/>
          <dgm:resizeHandles val="exact"/>
        </dgm:presLayoutVars>
      </dgm:prSet>
      <dgm:spPr/>
    </dgm:pt>
    <dgm:pt modelId="{B9000B63-11DF-41EB-B066-F66291CDA1CC}" type="pres">
      <dgm:prSet presAssocID="{77B7642C-012B-4694-A93C-303E6CDB6796}" presName="parentText" presStyleLbl="node1" presStyleIdx="0" presStyleCnt="1">
        <dgm:presLayoutVars>
          <dgm:chMax val="0"/>
          <dgm:bulletEnabled val="1"/>
        </dgm:presLayoutVars>
      </dgm:prSet>
      <dgm:spPr/>
    </dgm:pt>
  </dgm:ptLst>
  <dgm:cxnLst>
    <dgm:cxn modelId="{F8133E02-38E5-4086-B743-01F96DB78E9B}" type="presOf" srcId="{77B7642C-012B-4694-A93C-303E6CDB6796}" destId="{B9000B63-11DF-41EB-B066-F66291CDA1CC}" srcOrd="0" destOrd="0" presId="urn:microsoft.com/office/officeart/2005/8/layout/vList2"/>
    <dgm:cxn modelId="{AFB5480B-BAAE-4389-AA28-9337043C8F61}" type="presOf" srcId="{4E8EB281-4F07-4539-B39E-1D0995C2D60F}" destId="{D979DA2F-C336-401F-AAAD-FC702E0CA506}" srcOrd="0" destOrd="0" presId="urn:microsoft.com/office/officeart/2005/8/layout/vList2"/>
    <dgm:cxn modelId="{87169093-39DC-4D85-B06D-19E9DBADF20C}" srcId="{4E8EB281-4F07-4539-B39E-1D0995C2D60F}" destId="{77B7642C-012B-4694-A93C-303E6CDB6796}" srcOrd="0" destOrd="0" parTransId="{63924F6A-2F38-485F-83EB-0C055D30D6D3}" sibTransId="{344B7B33-9A2A-41B8-A9E3-BAE22E6C6B44}"/>
    <dgm:cxn modelId="{FD0887B1-1D4B-4B8E-9A9C-E6302FE0D39F}" type="presParOf" srcId="{D979DA2F-C336-401F-AAAD-FC702E0CA506}" destId="{B9000B63-11DF-41EB-B066-F66291CDA1CC}"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DD739D-EF54-4269-84A3-8739246083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86C6118E-9860-47B0-9ECA-4413047C5E94}">
      <dgm:prSet custT="1"/>
      <dgm:spPr/>
      <dgm:t>
        <a:bodyPr/>
        <a:lstStyle/>
        <a:p>
          <a:pPr algn="ctr"/>
          <a:r>
            <a:rPr lang="en-AU" sz="1600" dirty="0">
              <a:latin typeface="Arial" panose="020B0604020202020204" pitchFamily="34" charset="0"/>
              <a:cs typeface="Arial" panose="020B0604020202020204" pitchFamily="34" charset="0"/>
            </a:rPr>
            <a:t>Tip: if you’re experiencing symptoms or are concerned, it is important to mention your work history and the type of products you’ve been in contact with when talking to your GP</a:t>
          </a:r>
        </a:p>
      </dgm:t>
    </dgm:pt>
    <dgm:pt modelId="{213129D0-D501-4129-9531-FFDB2FA742AD}" type="parTrans" cxnId="{750779B3-60AF-4D57-82D0-6A7B87A4C04E}">
      <dgm:prSet/>
      <dgm:spPr/>
      <dgm:t>
        <a:bodyPr/>
        <a:lstStyle/>
        <a:p>
          <a:endParaRPr lang="en-AU"/>
        </a:p>
      </dgm:t>
    </dgm:pt>
    <dgm:pt modelId="{E426F6DF-8975-4809-96A9-904FE94DF7EF}" type="sibTrans" cxnId="{750779B3-60AF-4D57-82D0-6A7B87A4C04E}">
      <dgm:prSet/>
      <dgm:spPr/>
      <dgm:t>
        <a:bodyPr/>
        <a:lstStyle/>
        <a:p>
          <a:endParaRPr lang="en-AU"/>
        </a:p>
      </dgm:t>
    </dgm:pt>
    <dgm:pt modelId="{B1A8AA76-8B58-4D61-9B91-CB88ECC4B0B9}" type="pres">
      <dgm:prSet presAssocID="{BBDD739D-EF54-4269-84A3-8739246083DE}" presName="linear" presStyleCnt="0">
        <dgm:presLayoutVars>
          <dgm:animLvl val="lvl"/>
          <dgm:resizeHandles val="exact"/>
        </dgm:presLayoutVars>
      </dgm:prSet>
      <dgm:spPr/>
    </dgm:pt>
    <dgm:pt modelId="{E327962C-EBBF-4B3A-939F-D37DF7FADB54}" type="pres">
      <dgm:prSet presAssocID="{86C6118E-9860-47B0-9ECA-4413047C5E94}" presName="parentText" presStyleLbl="node1" presStyleIdx="0" presStyleCnt="1" custLinFactNeighborX="-135" custLinFactNeighborY="0">
        <dgm:presLayoutVars>
          <dgm:chMax val="0"/>
          <dgm:bulletEnabled val="1"/>
        </dgm:presLayoutVars>
      </dgm:prSet>
      <dgm:spPr/>
    </dgm:pt>
  </dgm:ptLst>
  <dgm:cxnLst>
    <dgm:cxn modelId="{6328E71C-C5D0-4DC8-A24F-44266DA452A3}" type="presOf" srcId="{86C6118E-9860-47B0-9ECA-4413047C5E94}" destId="{E327962C-EBBF-4B3A-939F-D37DF7FADB54}" srcOrd="0" destOrd="0" presId="urn:microsoft.com/office/officeart/2005/8/layout/vList2"/>
    <dgm:cxn modelId="{750779B3-60AF-4D57-82D0-6A7B87A4C04E}" srcId="{BBDD739D-EF54-4269-84A3-8739246083DE}" destId="{86C6118E-9860-47B0-9ECA-4413047C5E94}" srcOrd="0" destOrd="0" parTransId="{213129D0-D501-4129-9531-FFDB2FA742AD}" sibTransId="{E426F6DF-8975-4809-96A9-904FE94DF7EF}"/>
    <dgm:cxn modelId="{6A3F69B5-8232-4EB4-9162-89F41FB6DE99}" type="presOf" srcId="{BBDD739D-EF54-4269-84A3-8739246083DE}" destId="{B1A8AA76-8B58-4D61-9B91-CB88ECC4B0B9}" srcOrd="0" destOrd="0" presId="urn:microsoft.com/office/officeart/2005/8/layout/vList2"/>
    <dgm:cxn modelId="{D10F90DF-0CEA-4FDB-9FFD-98F298EB0C33}" type="presParOf" srcId="{B1A8AA76-8B58-4D61-9B91-CB88ECC4B0B9}" destId="{E327962C-EBBF-4B3A-939F-D37DF7FADB5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F2066A-7824-44AA-93BA-4A8EC562C2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6A600C2-36A4-4E0D-B12A-37A04ACAEC13}">
      <dgm:prSet/>
      <dgm:spPr/>
      <dgm:t>
        <a:bodyPr/>
        <a:lstStyle/>
        <a:p>
          <a:pPr algn="ctr"/>
          <a:r>
            <a:rPr lang="en-US" dirty="0">
              <a:latin typeface="Arial" panose="020B0604020202020204" pitchFamily="34" charset="0"/>
              <a:cs typeface="Arial" panose="020B0604020202020204" pitchFamily="34" charset="0"/>
            </a:rPr>
            <a:t>Tip: All silica-related disease can be prevented by using effective controls to stop or reduce the amount of silica dust or exposure in the workplace.</a:t>
          </a:r>
          <a:endParaRPr lang="en-AU" dirty="0">
            <a:latin typeface="Arial" panose="020B0604020202020204" pitchFamily="34" charset="0"/>
            <a:cs typeface="Arial" panose="020B0604020202020204" pitchFamily="34" charset="0"/>
          </a:endParaRPr>
        </a:p>
      </dgm:t>
    </dgm:pt>
    <dgm:pt modelId="{63C0AA8E-9C94-4E0C-BE37-A081600835DA}" type="parTrans" cxnId="{2B5858B2-44E3-4B1C-ABA7-A6B33F5AE11B}">
      <dgm:prSet/>
      <dgm:spPr/>
      <dgm:t>
        <a:bodyPr/>
        <a:lstStyle/>
        <a:p>
          <a:endParaRPr lang="en-AU"/>
        </a:p>
      </dgm:t>
    </dgm:pt>
    <dgm:pt modelId="{08DE0B5A-5400-421D-A26A-4886D5E3A6B7}" type="sibTrans" cxnId="{2B5858B2-44E3-4B1C-ABA7-A6B33F5AE11B}">
      <dgm:prSet/>
      <dgm:spPr/>
      <dgm:t>
        <a:bodyPr/>
        <a:lstStyle/>
        <a:p>
          <a:endParaRPr lang="en-AU"/>
        </a:p>
      </dgm:t>
    </dgm:pt>
    <dgm:pt modelId="{2A2C515F-8394-4A56-A427-D0B57845E7E5}" type="pres">
      <dgm:prSet presAssocID="{66F2066A-7824-44AA-93BA-4A8EC562C2A3}" presName="linear" presStyleCnt="0">
        <dgm:presLayoutVars>
          <dgm:animLvl val="lvl"/>
          <dgm:resizeHandles val="exact"/>
        </dgm:presLayoutVars>
      </dgm:prSet>
      <dgm:spPr/>
    </dgm:pt>
    <dgm:pt modelId="{0A06822D-E11A-4851-8813-F7CFC1AED48F}" type="pres">
      <dgm:prSet presAssocID="{D6A600C2-36A4-4E0D-B12A-37A04ACAEC13}" presName="parentText" presStyleLbl="node1" presStyleIdx="0" presStyleCnt="1" custScaleX="99414" custScaleY="80471" custLinFactNeighborX="0" custLinFactNeighborY="-7894">
        <dgm:presLayoutVars>
          <dgm:chMax val="0"/>
          <dgm:bulletEnabled val="1"/>
        </dgm:presLayoutVars>
      </dgm:prSet>
      <dgm:spPr/>
    </dgm:pt>
  </dgm:ptLst>
  <dgm:cxnLst>
    <dgm:cxn modelId="{E7A8A63C-3D7D-4176-9026-67034C6655C2}" type="presOf" srcId="{66F2066A-7824-44AA-93BA-4A8EC562C2A3}" destId="{2A2C515F-8394-4A56-A427-D0B57845E7E5}" srcOrd="0" destOrd="0" presId="urn:microsoft.com/office/officeart/2005/8/layout/vList2"/>
    <dgm:cxn modelId="{68705D7E-BB3F-4E3D-B25F-C1334E727A5F}" type="presOf" srcId="{D6A600C2-36A4-4E0D-B12A-37A04ACAEC13}" destId="{0A06822D-E11A-4851-8813-F7CFC1AED48F}" srcOrd="0" destOrd="0" presId="urn:microsoft.com/office/officeart/2005/8/layout/vList2"/>
    <dgm:cxn modelId="{2B5858B2-44E3-4B1C-ABA7-A6B33F5AE11B}" srcId="{66F2066A-7824-44AA-93BA-4A8EC562C2A3}" destId="{D6A600C2-36A4-4E0D-B12A-37A04ACAEC13}" srcOrd="0" destOrd="0" parTransId="{63C0AA8E-9C94-4E0C-BE37-A081600835DA}" sibTransId="{08DE0B5A-5400-421D-A26A-4886D5E3A6B7}"/>
    <dgm:cxn modelId="{0E7E2C3E-3A23-47B5-BE4E-9F23BABF6BC0}" type="presParOf" srcId="{2A2C515F-8394-4A56-A427-D0B57845E7E5}" destId="{0A06822D-E11A-4851-8813-F7CFC1AED48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E0CB80-3275-4CEB-A96D-9AD74F7BA5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9C84BC4-D9EA-4D10-8722-606E434817C6}">
      <dgm:prSet custT="1"/>
      <dgm:spPr/>
      <dgm:t>
        <a:bodyPr/>
        <a:lstStyle/>
        <a:p>
          <a:pPr algn="ctr"/>
          <a:r>
            <a:rPr lang="en-AU" sz="2700" dirty="0">
              <a:latin typeface="Arial" panose="020B0604020202020204" pitchFamily="34" charset="0"/>
              <a:cs typeface="Arial" panose="020B0604020202020204" pitchFamily="34" charset="0"/>
            </a:rPr>
            <a:t> </a:t>
          </a:r>
          <a:r>
            <a:rPr lang="en-AU" sz="1800" dirty="0">
              <a:latin typeface="Arial" panose="020B0604020202020204" pitchFamily="34" charset="0"/>
              <a:cs typeface="Arial" panose="020B0604020202020204" pitchFamily="34" charset="0"/>
            </a:rPr>
            <a:t>“Protect your self now so you can breath easy later”</a:t>
          </a:r>
        </a:p>
      </dgm:t>
    </dgm:pt>
    <dgm:pt modelId="{F9DEF82C-D844-4D30-8EC4-9A0A0DDBAE40}" type="parTrans" cxnId="{08A8F666-7A85-4F52-87D9-0F8E5339AA5F}">
      <dgm:prSet/>
      <dgm:spPr/>
      <dgm:t>
        <a:bodyPr/>
        <a:lstStyle/>
        <a:p>
          <a:pPr algn="ctr"/>
          <a:endParaRPr lang="en-AU"/>
        </a:p>
      </dgm:t>
    </dgm:pt>
    <dgm:pt modelId="{737B24D4-2C6A-40BA-B80B-32A7BDB0986F}" type="sibTrans" cxnId="{08A8F666-7A85-4F52-87D9-0F8E5339AA5F}">
      <dgm:prSet/>
      <dgm:spPr/>
      <dgm:t>
        <a:bodyPr/>
        <a:lstStyle/>
        <a:p>
          <a:pPr algn="ctr"/>
          <a:endParaRPr lang="en-AU"/>
        </a:p>
      </dgm:t>
    </dgm:pt>
    <dgm:pt modelId="{84E0A005-CD07-4780-A79B-7DAF85BDED1A}" type="pres">
      <dgm:prSet presAssocID="{16E0CB80-3275-4CEB-A96D-9AD74F7BA5D4}" presName="linear" presStyleCnt="0">
        <dgm:presLayoutVars>
          <dgm:animLvl val="lvl"/>
          <dgm:resizeHandles val="exact"/>
        </dgm:presLayoutVars>
      </dgm:prSet>
      <dgm:spPr/>
    </dgm:pt>
    <dgm:pt modelId="{069BCA87-DFB9-4A0A-8465-2CB4F41422AF}" type="pres">
      <dgm:prSet presAssocID="{D9C84BC4-D9EA-4D10-8722-606E434817C6}" presName="parentText" presStyleLbl="node1" presStyleIdx="0" presStyleCnt="1" custScaleX="98576" custScaleY="82416" custLinFactNeighborX="-16767" custLinFactNeighborY="4027">
        <dgm:presLayoutVars>
          <dgm:chMax val="0"/>
          <dgm:bulletEnabled val="1"/>
        </dgm:presLayoutVars>
      </dgm:prSet>
      <dgm:spPr/>
    </dgm:pt>
  </dgm:ptLst>
  <dgm:cxnLst>
    <dgm:cxn modelId="{08A8F666-7A85-4F52-87D9-0F8E5339AA5F}" srcId="{16E0CB80-3275-4CEB-A96D-9AD74F7BA5D4}" destId="{D9C84BC4-D9EA-4D10-8722-606E434817C6}" srcOrd="0" destOrd="0" parTransId="{F9DEF82C-D844-4D30-8EC4-9A0A0DDBAE40}" sibTransId="{737B24D4-2C6A-40BA-B80B-32A7BDB0986F}"/>
    <dgm:cxn modelId="{045C22B9-11B0-4890-A148-6AFF42C7EFB3}" type="presOf" srcId="{16E0CB80-3275-4CEB-A96D-9AD74F7BA5D4}" destId="{84E0A005-CD07-4780-A79B-7DAF85BDED1A}" srcOrd="0" destOrd="0" presId="urn:microsoft.com/office/officeart/2005/8/layout/vList2"/>
    <dgm:cxn modelId="{653864FF-7BDE-4A49-95A6-BEA5C9331178}" type="presOf" srcId="{D9C84BC4-D9EA-4D10-8722-606E434817C6}" destId="{069BCA87-DFB9-4A0A-8465-2CB4F41422AF}" srcOrd="0" destOrd="0" presId="urn:microsoft.com/office/officeart/2005/8/layout/vList2"/>
    <dgm:cxn modelId="{CA8E1F9C-2A9F-487B-819F-D540A836E16A}" type="presParOf" srcId="{84E0A005-CD07-4780-A79B-7DAF85BDED1A}" destId="{069BCA87-DFB9-4A0A-8465-2CB4F41422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627210-16BB-4114-9BCC-ECAA064D0B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AU"/>
        </a:p>
      </dgm:t>
    </dgm:pt>
    <dgm:pt modelId="{F9151DDE-0B70-4569-9B67-92C76A3E88B8}">
      <dgm:prSet/>
      <dgm:spPr/>
      <dgm:t>
        <a:bodyPr/>
        <a:lstStyle/>
        <a:p>
          <a:pPr algn="ctr"/>
          <a:r>
            <a:rPr lang="en-AU" dirty="0"/>
            <a:t>For more information on exposure guidelines please visit the Worksafe Australia website  </a:t>
          </a:r>
          <a:r>
            <a:rPr lang="en-AU" dirty="0">
              <a:hlinkClick xmlns:r="http://schemas.openxmlformats.org/officeDocument/2006/relationships" r:id="rId1"/>
            </a:rPr>
            <a:t>https://www.safeworkaustralia.gov.au/silica</a:t>
          </a:r>
          <a:endParaRPr lang="en-AU" dirty="0"/>
        </a:p>
      </dgm:t>
    </dgm:pt>
    <dgm:pt modelId="{E8C9674A-C90D-407C-8CFB-6263E474EE94}" type="parTrans" cxnId="{C3C234C6-D623-4F25-B893-BD5CD6408820}">
      <dgm:prSet/>
      <dgm:spPr/>
      <dgm:t>
        <a:bodyPr/>
        <a:lstStyle/>
        <a:p>
          <a:pPr algn="ctr"/>
          <a:endParaRPr lang="en-AU"/>
        </a:p>
      </dgm:t>
    </dgm:pt>
    <dgm:pt modelId="{FEF3C28A-9E18-4ED6-9EA3-4C5627177F12}" type="sibTrans" cxnId="{C3C234C6-D623-4F25-B893-BD5CD6408820}">
      <dgm:prSet/>
      <dgm:spPr/>
      <dgm:t>
        <a:bodyPr/>
        <a:lstStyle/>
        <a:p>
          <a:pPr algn="ctr"/>
          <a:endParaRPr lang="en-AU"/>
        </a:p>
      </dgm:t>
    </dgm:pt>
    <dgm:pt modelId="{549395DC-7212-4879-836F-417DE4A834F7}" type="pres">
      <dgm:prSet presAssocID="{A7627210-16BB-4114-9BCC-ECAA064D0BCA}" presName="linear" presStyleCnt="0">
        <dgm:presLayoutVars>
          <dgm:animLvl val="lvl"/>
          <dgm:resizeHandles val="exact"/>
        </dgm:presLayoutVars>
      </dgm:prSet>
      <dgm:spPr/>
    </dgm:pt>
    <dgm:pt modelId="{FD07ED44-D361-4D08-AD61-4287C5424C32}" type="pres">
      <dgm:prSet presAssocID="{F9151DDE-0B70-4569-9B67-92C76A3E88B8}" presName="parentText" presStyleLbl="node1" presStyleIdx="0" presStyleCnt="1">
        <dgm:presLayoutVars>
          <dgm:chMax val="0"/>
          <dgm:bulletEnabled val="1"/>
        </dgm:presLayoutVars>
      </dgm:prSet>
      <dgm:spPr/>
    </dgm:pt>
  </dgm:ptLst>
  <dgm:cxnLst>
    <dgm:cxn modelId="{5759FAB7-1BFF-4BB4-9103-03D814C33F07}" type="presOf" srcId="{F9151DDE-0B70-4569-9B67-92C76A3E88B8}" destId="{FD07ED44-D361-4D08-AD61-4287C5424C32}" srcOrd="0" destOrd="0" presId="urn:microsoft.com/office/officeart/2005/8/layout/vList2"/>
    <dgm:cxn modelId="{C3C234C6-D623-4F25-B893-BD5CD6408820}" srcId="{A7627210-16BB-4114-9BCC-ECAA064D0BCA}" destId="{F9151DDE-0B70-4569-9B67-92C76A3E88B8}" srcOrd="0" destOrd="0" parTransId="{E8C9674A-C90D-407C-8CFB-6263E474EE94}" sibTransId="{FEF3C28A-9E18-4ED6-9EA3-4C5627177F12}"/>
    <dgm:cxn modelId="{19FC2DF3-30A5-4A80-AEE1-6F0D6EBF921F}" type="presOf" srcId="{A7627210-16BB-4114-9BCC-ECAA064D0BCA}" destId="{549395DC-7212-4879-836F-417DE4A834F7}" srcOrd="0" destOrd="0" presId="urn:microsoft.com/office/officeart/2005/8/layout/vList2"/>
    <dgm:cxn modelId="{CBCCEAC5-1B2E-451B-8599-CA77F07D68A0}" type="presParOf" srcId="{549395DC-7212-4879-836F-417DE4A834F7}" destId="{FD07ED44-D361-4D08-AD61-4287C5424C3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1BEA-02FD-4FAC-B78F-54366E882D7F}">
      <dsp:nvSpPr>
        <dsp:cNvPr id="0" name=""/>
        <dsp:cNvSpPr/>
      </dsp:nvSpPr>
      <dsp:spPr>
        <a:xfrm>
          <a:off x="0" y="0"/>
          <a:ext cx="6922727" cy="41736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AU" sz="1400" b="1" kern="1200" dirty="0">
              <a:solidFill>
                <a:schemeClr val="bg1"/>
              </a:solidFill>
            </a:rPr>
            <a:t>“The best advice I can give the ‘boys’ is don’t give up, I know it’s hard but it’s worth the fight”</a:t>
          </a:r>
          <a:endParaRPr lang="en-AU" sz="1400" kern="1200" dirty="0">
            <a:solidFill>
              <a:schemeClr val="bg1"/>
            </a:solidFill>
          </a:endParaRPr>
        </a:p>
      </dsp:txBody>
      <dsp:txXfrm>
        <a:off x="20374" y="20374"/>
        <a:ext cx="6881979" cy="376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74A1E-AEB6-4758-806F-DF8C03387999}">
      <dsp:nvSpPr>
        <dsp:cNvPr id="0" name=""/>
        <dsp:cNvSpPr/>
      </dsp:nvSpPr>
      <dsp:spPr>
        <a:xfrm>
          <a:off x="0" y="14285"/>
          <a:ext cx="7568588" cy="617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Tip: If you are unsure of what is contained in a product that you are working with, talk to your supervisor and refer to the product/manufacturer manual or MSDS</a:t>
          </a:r>
        </a:p>
      </dsp:txBody>
      <dsp:txXfrm>
        <a:off x="30157" y="44442"/>
        <a:ext cx="7508274" cy="557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00B63-11DF-41EB-B066-F66291CDA1CC}">
      <dsp:nvSpPr>
        <dsp:cNvPr id="0" name=""/>
        <dsp:cNvSpPr/>
      </dsp:nvSpPr>
      <dsp:spPr>
        <a:xfrm>
          <a:off x="0" y="116862"/>
          <a:ext cx="5462016" cy="1558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Worker exposures to respirable silica dust should be as low as reasonably practicable. Air monitoring will need to be conducted If there is any doubt that the exposure standard is being exceeded. To find out if there is a risk to a worker’s health, talk to your supervisor.</a:t>
          </a:r>
          <a:endParaRPr lang="en-AU" sz="1800" kern="1200" dirty="0"/>
        </a:p>
      </dsp:txBody>
      <dsp:txXfrm>
        <a:off x="76077" y="192939"/>
        <a:ext cx="5309862" cy="1406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7962C-EBBF-4B3A-939F-D37DF7FADB54}">
      <dsp:nvSpPr>
        <dsp:cNvPr id="0" name=""/>
        <dsp:cNvSpPr/>
      </dsp:nvSpPr>
      <dsp:spPr>
        <a:xfrm>
          <a:off x="0" y="3024"/>
          <a:ext cx="8148451" cy="917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Tip: if you’re experiencing symptoms or are concerned, it is important to mention your work history and the type of products you’ve been in contact with when talking to your GP</a:t>
          </a:r>
        </a:p>
      </dsp:txBody>
      <dsp:txXfrm>
        <a:off x="44778" y="47802"/>
        <a:ext cx="8058895" cy="827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6822D-E11A-4851-8813-F7CFC1AED48F}">
      <dsp:nvSpPr>
        <dsp:cNvPr id="0" name=""/>
        <dsp:cNvSpPr/>
      </dsp:nvSpPr>
      <dsp:spPr>
        <a:xfrm>
          <a:off x="15940" y="0"/>
          <a:ext cx="5408645" cy="720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Tip: All silica-related disease can be prevented by using effective controls to stop or reduce the amount of silica dust or exposure in the workplace.</a:t>
          </a:r>
          <a:endParaRPr lang="en-AU" sz="1300" kern="1200" dirty="0">
            <a:latin typeface="Arial" panose="020B0604020202020204" pitchFamily="34" charset="0"/>
            <a:cs typeface="Arial" panose="020B0604020202020204" pitchFamily="34" charset="0"/>
          </a:endParaRPr>
        </a:p>
      </dsp:txBody>
      <dsp:txXfrm>
        <a:off x="51100" y="35160"/>
        <a:ext cx="5338325" cy="649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BCA87-DFB9-4A0A-8465-2CB4F41422AF}">
      <dsp:nvSpPr>
        <dsp:cNvPr id="0" name=""/>
        <dsp:cNvSpPr/>
      </dsp:nvSpPr>
      <dsp:spPr>
        <a:xfrm>
          <a:off x="0" y="25"/>
          <a:ext cx="6103310" cy="5564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latin typeface="Arial" panose="020B0604020202020204" pitchFamily="34" charset="0"/>
              <a:cs typeface="Arial" panose="020B0604020202020204" pitchFamily="34" charset="0"/>
            </a:rPr>
            <a:t> </a:t>
          </a:r>
          <a:r>
            <a:rPr lang="en-AU" sz="1800" kern="1200" dirty="0">
              <a:latin typeface="Arial" panose="020B0604020202020204" pitchFamily="34" charset="0"/>
              <a:cs typeface="Arial" panose="020B0604020202020204" pitchFamily="34" charset="0"/>
            </a:rPr>
            <a:t>“Protect your self now so you can breath easy later”</a:t>
          </a:r>
        </a:p>
      </dsp:txBody>
      <dsp:txXfrm>
        <a:off x="27165" y="27190"/>
        <a:ext cx="6048980" cy="5021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7ED44-D361-4D08-AD61-4287C5424C32}">
      <dsp:nvSpPr>
        <dsp:cNvPr id="0" name=""/>
        <dsp:cNvSpPr/>
      </dsp:nvSpPr>
      <dsp:spPr>
        <a:xfrm>
          <a:off x="0" y="4925"/>
          <a:ext cx="7576902"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For more information on exposure guidelines please visit the Worksafe Australia website  </a:t>
          </a:r>
          <a:r>
            <a:rPr lang="en-AU" sz="1600" kern="1200" dirty="0">
              <a:hlinkClick xmlns:r="http://schemas.openxmlformats.org/officeDocument/2006/relationships" r:id="rId1"/>
            </a:rPr>
            <a:t>https://www.safeworkaustralia.gov.au/silica</a:t>
          </a:r>
          <a:endParaRPr lang="en-AU" sz="1600" kern="1200" dirty="0"/>
        </a:p>
      </dsp:txBody>
      <dsp:txXfrm>
        <a:off x="31070" y="35995"/>
        <a:ext cx="7514762"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23F0C-4B9D-C34F-8953-BF72A6BF37A5}" type="datetimeFigureOut">
              <a:rPr lang="en-AU" smtClean="0"/>
              <a:t>8/09/2020</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1F8C4-22BC-624A-B6A5-28F21999EC47}" type="slidenum">
              <a:rPr lang="en-AU" smtClean="0"/>
              <a:t>‹#›</a:t>
            </a:fld>
            <a:endParaRPr lang="en-AU" dirty="0"/>
          </a:p>
        </p:txBody>
      </p:sp>
    </p:spTree>
    <p:extLst>
      <p:ext uri="{BB962C8B-B14F-4D97-AF65-F5344CB8AC3E}">
        <p14:creationId xmlns:p14="http://schemas.microsoft.com/office/powerpoint/2010/main" val="288735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2</a:t>
            </a:fld>
            <a:endParaRPr lang="en-AU" dirty="0"/>
          </a:p>
        </p:txBody>
      </p:sp>
    </p:spTree>
    <p:extLst>
      <p:ext uri="{BB962C8B-B14F-4D97-AF65-F5344CB8AC3E}">
        <p14:creationId xmlns:p14="http://schemas.microsoft.com/office/powerpoint/2010/main" val="357589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11</a:t>
            </a:fld>
            <a:endParaRPr lang="en-AU" dirty="0"/>
          </a:p>
        </p:txBody>
      </p:sp>
    </p:spTree>
    <p:extLst>
      <p:ext uri="{BB962C8B-B14F-4D97-AF65-F5344CB8AC3E}">
        <p14:creationId xmlns:p14="http://schemas.microsoft.com/office/powerpoint/2010/main" val="227502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13</a:t>
            </a:fld>
            <a:endParaRPr lang="en-AU" dirty="0"/>
          </a:p>
        </p:txBody>
      </p:sp>
    </p:spTree>
    <p:extLst>
      <p:ext uri="{BB962C8B-B14F-4D97-AF65-F5344CB8AC3E}">
        <p14:creationId xmlns:p14="http://schemas.microsoft.com/office/powerpoint/2010/main" val="354316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14</a:t>
            </a:fld>
            <a:endParaRPr lang="en-AU" dirty="0"/>
          </a:p>
        </p:txBody>
      </p:sp>
    </p:spTree>
    <p:extLst>
      <p:ext uri="{BB962C8B-B14F-4D97-AF65-F5344CB8AC3E}">
        <p14:creationId xmlns:p14="http://schemas.microsoft.com/office/powerpoint/2010/main" val="3970392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15</a:t>
            </a:fld>
            <a:endParaRPr lang="en-AU" dirty="0"/>
          </a:p>
        </p:txBody>
      </p:sp>
    </p:spTree>
    <p:extLst>
      <p:ext uri="{BB962C8B-B14F-4D97-AF65-F5344CB8AC3E}">
        <p14:creationId xmlns:p14="http://schemas.microsoft.com/office/powerpoint/2010/main" val="284262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3</a:t>
            </a:fld>
            <a:endParaRPr lang="en-AU" dirty="0"/>
          </a:p>
        </p:txBody>
      </p:sp>
    </p:spTree>
    <p:extLst>
      <p:ext uri="{BB962C8B-B14F-4D97-AF65-F5344CB8AC3E}">
        <p14:creationId xmlns:p14="http://schemas.microsoft.com/office/powerpoint/2010/main" val="406577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4</a:t>
            </a:fld>
            <a:endParaRPr lang="en-AU" dirty="0"/>
          </a:p>
        </p:txBody>
      </p:sp>
    </p:spTree>
    <p:extLst>
      <p:ext uri="{BB962C8B-B14F-4D97-AF65-F5344CB8AC3E}">
        <p14:creationId xmlns:p14="http://schemas.microsoft.com/office/powerpoint/2010/main" val="30905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5</a:t>
            </a:fld>
            <a:endParaRPr lang="en-AU" dirty="0"/>
          </a:p>
        </p:txBody>
      </p:sp>
    </p:spTree>
    <p:extLst>
      <p:ext uri="{BB962C8B-B14F-4D97-AF65-F5344CB8AC3E}">
        <p14:creationId xmlns:p14="http://schemas.microsoft.com/office/powerpoint/2010/main" val="22138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6</a:t>
            </a:fld>
            <a:endParaRPr lang="en-AU" dirty="0"/>
          </a:p>
        </p:txBody>
      </p:sp>
    </p:spTree>
    <p:extLst>
      <p:ext uri="{BB962C8B-B14F-4D97-AF65-F5344CB8AC3E}">
        <p14:creationId xmlns:p14="http://schemas.microsoft.com/office/powerpoint/2010/main" val="18798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7</a:t>
            </a:fld>
            <a:endParaRPr lang="en-AU" dirty="0"/>
          </a:p>
        </p:txBody>
      </p:sp>
    </p:spTree>
    <p:extLst>
      <p:ext uri="{BB962C8B-B14F-4D97-AF65-F5344CB8AC3E}">
        <p14:creationId xmlns:p14="http://schemas.microsoft.com/office/powerpoint/2010/main" val="158015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8</a:t>
            </a:fld>
            <a:endParaRPr lang="en-AU" dirty="0"/>
          </a:p>
        </p:txBody>
      </p:sp>
    </p:spTree>
    <p:extLst>
      <p:ext uri="{BB962C8B-B14F-4D97-AF65-F5344CB8AC3E}">
        <p14:creationId xmlns:p14="http://schemas.microsoft.com/office/powerpoint/2010/main" val="208220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p:txBody>
      </p:sp>
      <p:sp>
        <p:nvSpPr>
          <p:cNvPr id="4" name="Slide Number Placeholder 3"/>
          <p:cNvSpPr>
            <a:spLocks noGrp="1"/>
          </p:cNvSpPr>
          <p:nvPr>
            <p:ph type="sldNum" sz="quarter" idx="5"/>
          </p:nvPr>
        </p:nvSpPr>
        <p:spPr/>
        <p:txBody>
          <a:bodyPr/>
          <a:lstStyle/>
          <a:p>
            <a:fld id="{6811F8C4-22BC-624A-B6A5-28F21999EC47}" type="slidenum">
              <a:rPr lang="en-AU" smtClean="0"/>
              <a:t>9</a:t>
            </a:fld>
            <a:endParaRPr lang="en-AU" dirty="0"/>
          </a:p>
        </p:txBody>
      </p:sp>
    </p:spTree>
    <p:extLst>
      <p:ext uri="{BB962C8B-B14F-4D97-AF65-F5344CB8AC3E}">
        <p14:creationId xmlns:p14="http://schemas.microsoft.com/office/powerpoint/2010/main" val="401644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6811F8C4-22BC-624A-B6A5-28F21999EC47}" type="slidenum">
              <a:rPr lang="en-AU" smtClean="0"/>
              <a:t>10</a:t>
            </a:fld>
            <a:endParaRPr lang="en-AU" dirty="0"/>
          </a:p>
        </p:txBody>
      </p:sp>
    </p:spTree>
    <p:extLst>
      <p:ext uri="{BB962C8B-B14F-4D97-AF65-F5344CB8AC3E}">
        <p14:creationId xmlns:p14="http://schemas.microsoft.com/office/powerpoint/2010/main" val="20365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43627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323487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395914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374149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243958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262298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299269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359937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365062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353543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17C29E-7CFB-4F06-95F7-774BEF60254E}" type="datetimeFigureOut">
              <a:rPr lang="en-AU" smtClean="0"/>
              <a:t>8/09/2020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2D8F306-5707-4F5E-88BC-1F34593E0094}" type="slidenum">
              <a:rPr lang="en-AU" smtClean="0"/>
              <a:t>‹#›</a:t>
            </a:fld>
            <a:endParaRPr lang="en-AU" dirty="0"/>
          </a:p>
        </p:txBody>
      </p:sp>
    </p:spTree>
    <p:extLst>
      <p:ext uri="{BB962C8B-B14F-4D97-AF65-F5344CB8AC3E}">
        <p14:creationId xmlns:p14="http://schemas.microsoft.com/office/powerpoint/2010/main" val="121218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7C29E-7CFB-4F06-95F7-774BEF60254E}" type="datetimeFigureOut">
              <a:rPr lang="en-AU" smtClean="0"/>
              <a:t>8/09/2020</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8F306-5707-4F5E-88BC-1F34593E0094}" type="slidenum">
              <a:rPr lang="en-AU" smtClean="0"/>
              <a:t>‹#›</a:t>
            </a:fld>
            <a:endParaRPr lang="en-AU" dirty="0"/>
          </a:p>
        </p:txBody>
      </p:sp>
    </p:spTree>
    <p:extLst>
      <p:ext uri="{BB962C8B-B14F-4D97-AF65-F5344CB8AC3E}">
        <p14:creationId xmlns:p14="http://schemas.microsoft.com/office/powerpoint/2010/main" val="118948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chris_schultz/48721303568/"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4.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R_sC2wX9Uwc?feature=oembed"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1.pn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13.png"/><Relationship Id="rId10" Type="http://schemas.microsoft.com/office/2007/relationships/diagramDrawing" Target="../diagrams/drawing3.xml"/><Relationship Id="rId4" Type="http://schemas.openxmlformats.org/officeDocument/2006/relationships/image" Target="../media/image12.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4.pn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17.svg"/><Relationship Id="rId5" Type="http://schemas.openxmlformats.org/officeDocument/2006/relationships/diagramData" Target="../diagrams/data4.xml"/><Relationship Id="rId10" Type="http://schemas.openxmlformats.org/officeDocument/2006/relationships/image" Target="../media/image16.png"/><Relationship Id="rId4" Type="http://schemas.openxmlformats.org/officeDocument/2006/relationships/image" Target="../media/image15.jpe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drawing&#10;&#10;Description automatically generated">
            <a:extLst>
              <a:ext uri="{FF2B5EF4-FFF2-40B4-BE49-F238E27FC236}">
                <a16:creationId xmlns:a16="http://schemas.microsoft.com/office/drawing/2014/main" id="{4203057E-DFAB-44A3-A52B-4944B2A3D36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8886" r="-1" b="-1"/>
          <a:stretch/>
        </p:blipFill>
        <p:spPr>
          <a:xfrm>
            <a:off x="4547937" y="-5"/>
            <a:ext cx="7644062" cy="3681406"/>
          </a:xfrm>
          <a:prstGeom prst="rect">
            <a:avLst/>
          </a:prstGeom>
        </p:spPr>
      </p:pic>
      <p:pic>
        <p:nvPicPr>
          <p:cNvPr id="21" name="Picture 20" descr="A close up of a hand&#10;&#10;Description automatically generated">
            <a:extLst>
              <a:ext uri="{FF2B5EF4-FFF2-40B4-BE49-F238E27FC236}">
                <a16:creationId xmlns:a16="http://schemas.microsoft.com/office/drawing/2014/main" id="{FB25F278-D98C-4BE4-A1A0-AACD50DD4A37}"/>
              </a:ext>
            </a:extLst>
          </p:cNvPr>
          <p:cNvPicPr>
            <a:picLocks noChangeAspect="1"/>
          </p:cNvPicPr>
          <p:nvPr/>
        </p:nvPicPr>
        <p:blipFill rotWithShape="1">
          <a:blip r:embed="rId3">
            <a:extLst>
              <a:ext uri="{28A0092B-C50C-407E-A947-70E740481C1C}">
                <a14:useLocalDpi xmlns:a14="http://schemas.microsoft.com/office/drawing/2010/main" val="0"/>
              </a:ext>
            </a:extLst>
          </a:blip>
          <a:srcRect t="6425" r="1" b="31128"/>
          <a:stretch/>
        </p:blipFill>
        <p:spPr>
          <a:xfrm>
            <a:off x="4547938" y="3681409"/>
            <a:ext cx="7644062" cy="3176595"/>
          </a:xfrm>
          <a:prstGeom prst="rect">
            <a:avLst/>
          </a:prstGeom>
        </p:spPr>
      </p:pic>
      <p:sp>
        <p:nvSpPr>
          <p:cNvPr id="28" name="Rectangle 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C7622C3-D726-4158-9DB8-BF98AD364140}"/>
              </a:ext>
            </a:extLst>
          </p:cNvPr>
          <p:cNvSpPr>
            <a:spLocks noGrp="1"/>
          </p:cNvSpPr>
          <p:nvPr>
            <p:ph type="title"/>
          </p:nvPr>
        </p:nvSpPr>
        <p:spPr>
          <a:xfrm>
            <a:off x="401198" y="1390640"/>
            <a:ext cx="5694802" cy="2387600"/>
          </a:xfrm>
        </p:spPr>
        <p:txBody>
          <a:bodyPr vert="horz" lIns="91440" tIns="45720" rIns="91440" bIns="45720" rtlCol="0" anchor="b">
            <a:normAutofit/>
          </a:bodyPr>
          <a:lstStyle/>
          <a:p>
            <a:r>
              <a:rPr lang="en-US" sz="5000" kern="1200" dirty="0">
                <a:solidFill>
                  <a:schemeClr val="bg1"/>
                </a:solidFill>
                <a:latin typeface="Arial" panose="020B0604020202020204" pitchFamily="34" charset="0"/>
                <a:cs typeface="Arial" panose="020B0604020202020204" pitchFamily="34" charset="0"/>
              </a:rPr>
              <a:t>Be Silica Safe!!</a:t>
            </a:r>
          </a:p>
        </p:txBody>
      </p:sp>
      <p:cxnSp>
        <p:nvCxnSpPr>
          <p:cNvPr id="30" name="Straight Connector 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69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91E36EEC-3B86-4C74-8A36-AD11D36884B4}"/>
              </a:ext>
            </a:extLst>
          </p:cNvPr>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a:off x="6042206" y="101645"/>
            <a:ext cx="6149794" cy="2285673"/>
          </a:xfrm>
          <a:prstGeom prst="rect">
            <a:avLst/>
          </a:prstGeom>
          <a:effectLst>
            <a:softEdge rad="31750"/>
          </a:effectLst>
        </p:spPr>
      </p:pic>
      <p:sp>
        <p:nvSpPr>
          <p:cNvPr id="2" name="Title 1">
            <a:extLst>
              <a:ext uri="{FF2B5EF4-FFF2-40B4-BE49-F238E27FC236}">
                <a16:creationId xmlns:a16="http://schemas.microsoft.com/office/drawing/2014/main" id="{05F6C8F1-94BD-4D5C-AA93-E2FC70FC775A}"/>
              </a:ext>
            </a:extLst>
          </p:cNvPr>
          <p:cNvSpPr>
            <a:spLocks noGrp="1"/>
          </p:cNvSpPr>
          <p:nvPr>
            <p:ph type="title"/>
          </p:nvPr>
        </p:nvSpPr>
        <p:spPr>
          <a:xfrm>
            <a:off x="154342" y="345122"/>
            <a:ext cx="6963658" cy="505863"/>
          </a:xfrm>
        </p:spPr>
        <p:txBody>
          <a:bodyPr anchor="b">
            <a:normAutofit fontScale="90000"/>
          </a:bodyPr>
          <a:lstStyle/>
          <a:p>
            <a:r>
              <a:rPr lang="en-US" sz="2800" b="1" kern="0" dirty="0">
                <a:effectLst/>
                <a:latin typeface="Arial" panose="020B0604020202020204" pitchFamily="34" charset="0"/>
                <a:ea typeface="Times New Roman" panose="02020603050405020304" pitchFamily="18" charset="0"/>
                <a:cs typeface="Arial" panose="020B0604020202020204" pitchFamily="34" charset="0"/>
              </a:rPr>
              <a:t>Diseases </a:t>
            </a:r>
            <a:r>
              <a:rPr lang="en-US" sz="2800" b="1" kern="0" dirty="0">
                <a:latin typeface="Arial" panose="020B0604020202020204" pitchFamily="34" charset="0"/>
                <a:ea typeface="Times New Roman" panose="02020603050405020304" pitchFamily="18" charset="0"/>
                <a:cs typeface="Arial" panose="020B0604020202020204" pitchFamily="34" charset="0"/>
              </a:rPr>
              <a:t>associated with </a:t>
            </a:r>
            <a:r>
              <a:rPr lang="en-US" sz="2800" b="1" kern="0" dirty="0">
                <a:effectLst/>
                <a:latin typeface="Arial" panose="020B0604020202020204" pitchFamily="34" charset="0"/>
                <a:ea typeface="Times New Roman" panose="02020603050405020304" pitchFamily="18" charset="0"/>
                <a:cs typeface="Arial" panose="020B0604020202020204" pitchFamily="34" charset="0"/>
              </a:rPr>
              <a:t>silica dust</a:t>
            </a:r>
            <a:br>
              <a:rPr lang="en-AU" sz="2800" b="1" kern="0" dirty="0">
                <a:effectLst/>
                <a:latin typeface="Verdana" panose="020B0604030504040204" pitchFamily="34" charset="0"/>
                <a:ea typeface="Times New Roman" panose="02020603050405020304" pitchFamily="18" charset="0"/>
                <a:cs typeface="Times New Roman" panose="02020603050405020304" pitchFamily="18" charset="0"/>
              </a:rPr>
            </a:br>
            <a:endParaRPr lang="en-AU" sz="2800" dirty="0"/>
          </a:p>
        </p:txBody>
      </p:sp>
      <p:sp>
        <p:nvSpPr>
          <p:cNvPr id="3" name="Content Placeholder 2">
            <a:extLst>
              <a:ext uri="{FF2B5EF4-FFF2-40B4-BE49-F238E27FC236}">
                <a16:creationId xmlns:a16="http://schemas.microsoft.com/office/drawing/2014/main" id="{90D0ED01-891D-469D-8F00-69557C35F522}"/>
              </a:ext>
            </a:extLst>
          </p:cNvPr>
          <p:cNvSpPr>
            <a:spLocks noGrp="1"/>
          </p:cNvSpPr>
          <p:nvPr>
            <p:ph idx="1"/>
          </p:nvPr>
        </p:nvSpPr>
        <p:spPr>
          <a:xfrm>
            <a:off x="154342" y="1391496"/>
            <a:ext cx="5887865" cy="5271327"/>
          </a:xfrm>
        </p:spPr>
        <p:txBody>
          <a:bodyPr>
            <a:noAutofit/>
          </a:bodyPr>
          <a:lstStyle/>
          <a:p>
            <a:pPr marL="0" indent="0">
              <a:buNone/>
            </a:pPr>
            <a:r>
              <a:rPr lang="en-US" sz="1400" b="1" dirty="0">
                <a:latin typeface="Arial" panose="020B0604020202020204" pitchFamily="34" charset="0"/>
                <a:cs typeface="Arial" panose="020B0604020202020204" pitchFamily="34" charset="0"/>
              </a:rPr>
              <a:t>Simple Silicosis</a:t>
            </a:r>
          </a:p>
          <a:p>
            <a:pPr algn="just"/>
            <a:r>
              <a:rPr lang="en-US" sz="1400" dirty="0">
                <a:latin typeface="Arial" panose="020B0604020202020204" pitchFamily="34" charset="0"/>
                <a:cs typeface="Arial" panose="020B0604020202020204" pitchFamily="34" charset="0"/>
              </a:rPr>
              <a:t>In the early stages of the disease small scars called nodules begin to form</a:t>
            </a:r>
          </a:p>
          <a:p>
            <a:pPr algn="just"/>
            <a:r>
              <a:rPr lang="en-US" sz="1400" dirty="0">
                <a:latin typeface="Arial" panose="020B0604020202020204" pitchFamily="34" charset="0"/>
                <a:cs typeface="Arial" panose="020B0604020202020204" pitchFamily="34" charset="0"/>
              </a:rPr>
              <a:t>A chest X-ray identifies these irregular nodules to determine the advanced state of the disease</a:t>
            </a:r>
          </a:p>
          <a:p>
            <a:pPr algn="just"/>
            <a:r>
              <a:rPr lang="en-US" sz="1400" dirty="0">
                <a:latin typeface="Arial" panose="020B0604020202020204" pitchFamily="34" charset="0"/>
                <a:cs typeface="Arial" panose="020B0604020202020204" pitchFamily="34" charset="0"/>
              </a:rPr>
              <a:t>There may be no symptoms, or you may experience:</a:t>
            </a:r>
          </a:p>
          <a:p>
            <a:pPr algn="just"/>
            <a:r>
              <a:rPr lang="en-US" sz="1400" dirty="0">
                <a:latin typeface="Arial" panose="020B0604020202020204" pitchFamily="34" charset="0"/>
                <a:cs typeface="Arial" panose="020B0604020202020204" pitchFamily="34" charset="0"/>
              </a:rPr>
              <a:t>Shortness of breath, chest pain and/or a cough</a:t>
            </a:r>
          </a:p>
          <a:p>
            <a:pPr marL="0" indent="0" algn="just">
              <a:buNone/>
            </a:pPr>
            <a:r>
              <a:rPr lang="en-US" sz="1400" b="1" dirty="0">
                <a:latin typeface="Arial" panose="020B0604020202020204" pitchFamily="34" charset="0"/>
                <a:cs typeface="Arial" panose="020B0604020202020204" pitchFamily="34" charset="0"/>
              </a:rPr>
              <a:t>Complicated Silicosis</a:t>
            </a:r>
          </a:p>
          <a:p>
            <a:pPr algn="just"/>
            <a:r>
              <a:rPr lang="en-US" sz="1400" dirty="0">
                <a:latin typeface="Arial" panose="020B0604020202020204" pitchFamily="34" charset="0"/>
                <a:cs typeface="Arial" panose="020B0604020202020204" pitchFamily="34" charset="0"/>
              </a:rPr>
              <a:t>When the lung nodules reach 1cm the condition is upgraded to complicated Silicosis</a:t>
            </a:r>
          </a:p>
          <a:p>
            <a:pPr algn="just"/>
            <a:r>
              <a:rPr lang="en-US" sz="1400" dirty="0">
                <a:latin typeface="Arial" panose="020B0604020202020204" pitchFamily="34" charset="0"/>
                <a:cs typeface="Arial" panose="020B0604020202020204" pitchFamily="34" charset="0"/>
              </a:rPr>
              <a:t>Progression of the disease causes large fibrotic masses in the lungs which can destroy the lungs</a:t>
            </a:r>
          </a:p>
          <a:p>
            <a:pPr algn="just"/>
            <a:r>
              <a:rPr lang="en-US" sz="1400" dirty="0">
                <a:latin typeface="Arial" panose="020B0604020202020204" pitchFamily="34" charset="0"/>
                <a:cs typeface="Arial" panose="020B0604020202020204" pitchFamily="34" charset="0"/>
              </a:rPr>
              <a:t>Progression to complicated Silicosis may occur if workers remain in or have been exposed to high concentrations of respirable dust over a longer period.</a:t>
            </a:r>
          </a:p>
          <a:p>
            <a:pPr algn="just"/>
            <a:r>
              <a:rPr lang="en-US" sz="1400" dirty="0">
                <a:latin typeface="Arial" panose="020B0604020202020204" pitchFamily="34" charset="0"/>
                <a:cs typeface="Arial" panose="020B0604020202020204" pitchFamily="34" charset="0"/>
              </a:rPr>
              <a:t>Large masses of dense scar tissue cause significantly decreased lung function, this can be fatal</a:t>
            </a:r>
          </a:p>
          <a:p>
            <a:pPr algn="just"/>
            <a:r>
              <a:rPr lang="en-US" sz="1400" dirty="0">
                <a:latin typeface="Arial" panose="020B0604020202020204" pitchFamily="34" charset="0"/>
                <a:cs typeface="Arial" panose="020B0604020202020204" pitchFamily="34" charset="0"/>
              </a:rPr>
              <a:t>Shortness of breath, chest pain, chronic cough, increased sputum/phlegm, lung dysfunction, pulmonary hypertension and/or heart complications</a:t>
            </a:r>
          </a:p>
          <a:p>
            <a:pPr marL="0" indent="0">
              <a:buNone/>
            </a:pPr>
            <a:endParaRPr lang="en-US" sz="1600" dirty="0"/>
          </a:p>
          <a:p>
            <a:endParaRPr lang="en-US" sz="1600" dirty="0">
              <a:solidFill>
                <a:schemeClr val="bg1"/>
              </a:solidFill>
            </a:endParaRPr>
          </a:p>
          <a:p>
            <a:endParaRPr lang="en-AU" sz="600" dirty="0">
              <a:solidFill>
                <a:schemeClr val="bg1"/>
              </a:solidFill>
            </a:endParaRPr>
          </a:p>
        </p:txBody>
      </p:sp>
      <p:sp>
        <p:nvSpPr>
          <p:cNvPr id="13" name="Content Placeholder 2">
            <a:extLst>
              <a:ext uri="{FF2B5EF4-FFF2-40B4-BE49-F238E27FC236}">
                <a16:creationId xmlns:a16="http://schemas.microsoft.com/office/drawing/2014/main" id="{949C62D4-82CD-461E-A389-5D72C5222422}"/>
              </a:ext>
            </a:extLst>
          </p:cNvPr>
          <p:cNvSpPr txBox="1">
            <a:spLocks/>
          </p:cNvSpPr>
          <p:nvPr/>
        </p:nvSpPr>
        <p:spPr>
          <a:xfrm>
            <a:off x="6566100" y="2545995"/>
            <a:ext cx="5102006" cy="3711571"/>
          </a:xfrm>
          <a:prstGeom prst="rect">
            <a:avLst/>
          </a:prstGeom>
          <a:effectLst>
            <a:softEdge rad="3175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400" b="1" dirty="0">
                <a:latin typeface="Arial" panose="020B0604020202020204" pitchFamily="34" charset="0"/>
                <a:cs typeface="Arial" panose="020B0604020202020204" pitchFamily="34" charset="0"/>
              </a:rPr>
              <a:t>Some of the disease’s associated with Silicosis</a:t>
            </a:r>
          </a:p>
          <a:p>
            <a:pPr algn="just"/>
            <a:r>
              <a:rPr lang="en-US" sz="1400" dirty="0">
                <a:latin typeface="Arial" panose="020B0604020202020204" pitchFamily="34" charset="0"/>
                <a:cs typeface="Arial" panose="020B0604020202020204" pitchFamily="34" charset="0"/>
              </a:rPr>
              <a:t>Chronic bronchitis</a:t>
            </a:r>
          </a:p>
          <a:p>
            <a:pPr algn="just"/>
            <a:r>
              <a:rPr lang="en-US" sz="1400" dirty="0">
                <a:latin typeface="Arial" panose="020B0604020202020204" pitchFamily="34" charset="0"/>
                <a:cs typeface="Arial" panose="020B0604020202020204" pitchFamily="34" charset="0"/>
              </a:rPr>
              <a:t>Emphysema</a:t>
            </a:r>
          </a:p>
          <a:p>
            <a:pPr algn="just"/>
            <a:r>
              <a:rPr lang="en-US" sz="1400" dirty="0">
                <a:latin typeface="Arial" panose="020B0604020202020204" pitchFamily="34" charset="0"/>
                <a:cs typeface="Arial" panose="020B0604020202020204" pitchFamily="34" charset="0"/>
              </a:rPr>
              <a:t>Lung cancer</a:t>
            </a:r>
          </a:p>
          <a:p>
            <a:pPr algn="just"/>
            <a:r>
              <a:rPr lang="en-US" sz="1400" dirty="0">
                <a:latin typeface="Arial" panose="020B0604020202020204" pitchFamily="34" charset="0"/>
                <a:cs typeface="Arial" panose="020B0604020202020204" pitchFamily="34" charset="0"/>
              </a:rPr>
              <a:t>Kidney damage</a:t>
            </a:r>
          </a:p>
          <a:p>
            <a:pPr algn="just"/>
            <a:r>
              <a:rPr lang="en-US" sz="1400" dirty="0">
                <a:latin typeface="Arial" panose="020B0604020202020204" pitchFamily="34" charset="0"/>
                <a:cs typeface="Arial" panose="020B0604020202020204" pitchFamily="34" charset="0"/>
              </a:rPr>
              <a:t>Scleroderma</a:t>
            </a:r>
          </a:p>
          <a:p>
            <a:pPr marL="0" indent="0" algn="just">
              <a:buFont typeface="Arial" panose="020B0604020202020204" pitchFamily="34" charset="0"/>
              <a:buNone/>
            </a:pPr>
            <a:r>
              <a:rPr lang="en-US" sz="1400" dirty="0">
                <a:latin typeface="Arial" panose="020B0604020202020204" pitchFamily="34" charset="0"/>
                <a:cs typeface="Arial" panose="020B0604020202020204" pitchFamily="34" charset="0"/>
              </a:rPr>
              <a:t>* a disease of the connective tissue of the body resulting in the formation of scar tissue in the skin, joints and other organs of the body.</a:t>
            </a:r>
          </a:p>
          <a:p>
            <a:pPr algn="just"/>
            <a:r>
              <a:rPr lang="en-US" sz="1400" dirty="0">
                <a:latin typeface="Arial" panose="020B0604020202020204" pitchFamily="34" charset="0"/>
                <a:cs typeface="Arial" panose="020B0604020202020204" pitchFamily="34" charset="0"/>
              </a:rPr>
              <a:t>Autoimmune disease’s such as Rheumatoid Arthritis and Sarcoidosis may also have links to Silicosis</a:t>
            </a:r>
            <a:endParaRPr lang="en-AU" sz="1400" dirty="0">
              <a:solidFill>
                <a:schemeClr val="bg1"/>
              </a:solidFill>
            </a:endParaRPr>
          </a:p>
        </p:txBody>
      </p:sp>
      <p:graphicFrame>
        <p:nvGraphicFramePr>
          <p:cNvPr id="4" name="Diagram 3">
            <a:extLst>
              <a:ext uri="{FF2B5EF4-FFF2-40B4-BE49-F238E27FC236}">
                <a16:creationId xmlns:a16="http://schemas.microsoft.com/office/drawing/2014/main" id="{A9A20A77-75E2-48AC-B785-7E7582A80BBD}"/>
              </a:ext>
            </a:extLst>
          </p:cNvPr>
          <p:cNvGraphicFramePr/>
          <p:nvPr>
            <p:extLst>
              <p:ext uri="{D42A27DB-BD31-4B8C-83A1-F6EECF244321}">
                <p14:modId xmlns:p14="http://schemas.microsoft.com/office/powerpoint/2010/main" val="3886153280"/>
              </p:ext>
            </p:extLst>
          </p:nvPr>
        </p:nvGraphicFramePr>
        <p:xfrm>
          <a:off x="6396839" y="6085571"/>
          <a:ext cx="5440527" cy="762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5162944F-28EF-4D09-9B22-59AD70960D13}"/>
              </a:ext>
            </a:extLst>
          </p:cNvPr>
          <p:cNvSpPr txBox="1"/>
          <p:nvPr/>
        </p:nvSpPr>
        <p:spPr>
          <a:xfrm>
            <a:off x="154341" y="695821"/>
            <a:ext cx="6061401" cy="923330"/>
          </a:xfrm>
          <a:prstGeom prst="rect">
            <a:avLst/>
          </a:prstGeom>
          <a:noFill/>
        </p:spPr>
        <p:txBody>
          <a:bodyPr wrap="square" rtlCol="0">
            <a:spAutoFit/>
          </a:bodyPr>
          <a:lstStyle/>
          <a:p>
            <a:r>
              <a:rPr lang="en-US" sz="1800" b="1" i="1" dirty="0">
                <a:latin typeface="Arial" panose="020B0604020202020204" pitchFamily="34" charset="0"/>
                <a:cs typeface="Arial" panose="020B0604020202020204" pitchFamily="34" charset="0"/>
              </a:rPr>
              <a:t>If a worker is continually exposed to and </a:t>
            </a:r>
            <a:r>
              <a:rPr lang="en-US" b="1" i="1" dirty="0">
                <a:latin typeface="Arial" panose="020B0604020202020204" pitchFamily="34" charset="0"/>
                <a:cs typeface="Arial" panose="020B0604020202020204" pitchFamily="34" charset="0"/>
              </a:rPr>
              <a:t>inhales</a:t>
            </a:r>
            <a:r>
              <a:rPr lang="en-US" sz="1800" b="1" i="1" dirty="0">
                <a:latin typeface="Arial" panose="020B0604020202020204" pitchFamily="34" charset="0"/>
                <a:cs typeface="Arial" panose="020B0604020202020204" pitchFamily="34" charset="0"/>
              </a:rPr>
              <a:t> silica dust they may be at risk of developing:</a:t>
            </a:r>
            <a:endParaRPr lang="en-US" sz="1800" b="1" i="1" dirty="0"/>
          </a:p>
          <a:p>
            <a:endParaRPr lang="en-AU" u="sng" dirty="0"/>
          </a:p>
        </p:txBody>
      </p:sp>
    </p:spTree>
    <p:extLst>
      <p:ext uri="{BB962C8B-B14F-4D97-AF65-F5344CB8AC3E}">
        <p14:creationId xmlns:p14="http://schemas.microsoft.com/office/powerpoint/2010/main" val="111162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1000" fill="hold"/>
                                        <p:tgtEl>
                                          <p:spTgt spid="4"/>
                                        </p:tgtEl>
                                        <p:attrNameLst>
                                          <p:attrName>ppt_w</p:attrName>
                                        </p:attrNameLst>
                                      </p:cBhvr>
                                      <p:tavLst>
                                        <p:tav tm="0">
                                          <p:val>
                                            <p:fltVal val="0"/>
                                          </p:val>
                                        </p:tav>
                                        <p:tav tm="100000">
                                          <p:val>
                                            <p:strVal val="#ppt_w"/>
                                          </p:val>
                                        </p:tav>
                                      </p:tavLst>
                                    </p:anim>
                                    <p:anim calcmode="lin" valueType="num">
                                      <p:cBhvr>
                                        <p:cTn id="99" dur="1000" fill="hold"/>
                                        <p:tgtEl>
                                          <p:spTgt spid="4"/>
                                        </p:tgtEl>
                                        <p:attrNameLst>
                                          <p:attrName>ppt_h</p:attrName>
                                        </p:attrNameLst>
                                      </p:cBhvr>
                                      <p:tavLst>
                                        <p:tav tm="0">
                                          <p:val>
                                            <p:fltVal val="0"/>
                                          </p:val>
                                        </p:tav>
                                        <p:tav tm="100000">
                                          <p:val>
                                            <p:strVal val="#ppt_h"/>
                                          </p:val>
                                        </p:tav>
                                      </p:tavLst>
                                    </p:anim>
                                    <p:anim calcmode="lin" valueType="num">
                                      <p:cBhvr>
                                        <p:cTn id="100" dur="1000" fill="hold"/>
                                        <p:tgtEl>
                                          <p:spTgt spid="4"/>
                                        </p:tgtEl>
                                        <p:attrNameLst>
                                          <p:attrName>style.rotation</p:attrName>
                                        </p:attrNameLst>
                                      </p:cBhvr>
                                      <p:tavLst>
                                        <p:tav tm="0">
                                          <p:val>
                                            <p:fltVal val="90"/>
                                          </p:val>
                                        </p:tav>
                                        <p:tav tm="100000">
                                          <p:val>
                                            <p:fltVal val="0"/>
                                          </p:val>
                                        </p:tav>
                                      </p:tavLst>
                                    </p:anim>
                                    <p:animEffect transition="in" filter="fade">
                                      <p:cBhvr>
                                        <p:cTn id="10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Graphic spid="4" grpId="0">
        <p:bldAsOne/>
      </p:bldGraphic>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37BC-0C07-4FA5-BB53-ABD99182E7CD}"/>
              </a:ext>
            </a:extLst>
          </p:cNvPr>
          <p:cNvSpPr>
            <a:spLocks noGrp="1"/>
          </p:cNvSpPr>
          <p:nvPr>
            <p:ph type="title"/>
          </p:nvPr>
        </p:nvSpPr>
        <p:spPr>
          <a:xfrm>
            <a:off x="419244" y="-63451"/>
            <a:ext cx="10515600" cy="1325563"/>
          </a:xfrm>
        </p:spPr>
        <p:txBody>
          <a:bodyPr/>
          <a:lstStyle/>
          <a:p>
            <a:pPr algn="ctr"/>
            <a:r>
              <a:rPr lang="en-AU" dirty="0">
                <a:latin typeface="Arial" panose="020B0604020202020204" pitchFamily="34" charset="0"/>
                <a:cs typeface="Arial" panose="020B0604020202020204" pitchFamily="34" charset="0"/>
              </a:rPr>
              <a:t>Hierarchy of Control </a:t>
            </a:r>
          </a:p>
        </p:txBody>
      </p:sp>
      <p:sp>
        <p:nvSpPr>
          <p:cNvPr id="43" name="TextBox 42">
            <a:extLst>
              <a:ext uri="{FF2B5EF4-FFF2-40B4-BE49-F238E27FC236}">
                <a16:creationId xmlns:a16="http://schemas.microsoft.com/office/drawing/2014/main" id="{3AFC35C9-F309-45E8-9E95-5283ADECEA44}"/>
              </a:ext>
            </a:extLst>
          </p:cNvPr>
          <p:cNvSpPr txBox="1"/>
          <p:nvPr/>
        </p:nvSpPr>
        <p:spPr>
          <a:xfrm>
            <a:off x="8015308" y="1406363"/>
            <a:ext cx="4159307" cy="861774"/>
          </a:xfrm>
          <a:prstGeom prst="rect">
            <a:avLst/>
          </a:prstGeom>
          <a:noFill/>
        </p:spPr>
        <p:txBody>
          <a:bodyPr wrap="square" rtlCol="0">
            <a:spAutoFit/>
          </a:bodyPr>
          <a:lstStyle/>
          <a:p>
            <a:pPr algn="just"/>
            <a:r>
              <a:rPr lang="en-AU" sz="1600" dirty="0">
                <a:latin typeface="Arial" panose="020B0604020202020204" pitchFamily="34" charset="0"/>
                <a:cs typeface="Arial" panose="020B0604020202020204" pitchFamily="34" charset="0"/>
              </a:rPr>
              <a:t>Remove silica (silica is a </a:t>
            </a:r>
            <a:r>
              <a:rPr lang="en-US" sz="1600" dirty="0">
                <a:latin typeface="Arial" panose="020B0604020202020204" pitchFamily="34" charset="0"/>
                <a:cs typeface="Arial" panose="020B0604020202020204" pitchFamily="34" charset="0"/>
              </a:rPr>
              <a:t>widely abundant mineral that forms the major component of most rocks and soils)</a:t>
            </a:r>
            <a:r>
              <a:rPr lang="en-AU" dirty="0"/>
              <a:t> </a:t>
            </a:r>
          </a:p>
        </p:txBody>
      </p:sp>
      <p:sp>
        <p:nvSpPr>
          <p:cNvPr id="47" name="TextBox 46">
            <a:extLst>
              <a:ext uri="{FF2B5EF4-FFF2-40B4-BE49-F238E27FC236}">
                <a16:creationId xmlns:a16="http://schemas.microsoft.com/office/drawing/2014/main" id="{1E5420A0-8E1A-4DE6-84D1-4B7DE4867954}"/>
              </a:ext>
            </a:extLst>
          </p:cNvPr>
          <p:cNvSpPr txBox="1"/>
          <p:nvPr/>
        </p:nvSpPr>
        <p:spPr>
          <a:xfrm>
            <a:off x="5761826" y="4161351"/>
            <a:ext cx="6191476" cy="861774"/>
          </a:xfrm>
          <a:prstGeom prst="rect">
            <a:avLst/>
          </a:prstGeom>
          <a:noFill/>
        </p:spPr>
        <p:txBody>
          <a:bodyPr wrap="square" rtlCol="0">
            <a:spAutoFit/>
          </a:bodyPr>
          <a:lstStyle/>
          <a:p>
            <a:pPr algn="just"/>
            <a:r>
              <a:rPr lang="en-AU" sz="1600" dirty="0">
                <a:latin typeface="Arial" panose="020B0604020202020204" pitchFamily="34" charset="0"/>
                <a:cs typeface="Arial" panose="020B0604020202020204" pitchFamily="34" charset="0"/>
              </a:rPr>
              <a:t>Change the way people work. Introduce safe work practice, procedures, training, awareness and information/Toolbox talks etc.</a:t>
            </a:r>
          </a:p>
          <a:p>
            <a:r>
              <a:rPr lang="en-AU" dirty="0"/>
              <a:t> </a:t>
            </a:r>
          </a:p>
        </p:txBody>
      </p:sp>
      <p:sp>
        <p:nvSpPr>
          <p:cNvPr id="18" name="Freeform: Shape 17">
            <a:extLst>
              <a:ext uri="{FF2B5EF4-FFF2-40B4-BE49-F238E27FC236}">
                <a16:creationId xmlns:a16="http://schemas.microsoft.com/office/drawing/2014/main" id="{AAC3D36D-B32F-4600-9DD9-FB58CABB69A6}"/>
              </a:ext>
            </a:extLst>
          </p:cNvPr>
          <p:cNvSpPr/>
          <p:nvPr/>
        </p:nvSpPr>
        <p:spPr>
          <a:xfrm>
            <a:off x="1889677" y="3153878"/>
            <a:ext cx="4544841" cy="855972"/>
          </a:xfrm>
          <a:custGeom>
            <a:avLst/>
            <a:gdLst>
              <a:gd name="connsiteX0" fmla="*/ 0 w 6616546"/>
              <a:gd name="connsiteY0" fmla="*/ 728171 h 728171"/>
              <a:gd name="connsiteX1" fmla="*/ 1102757 w 6616546"/>
              <a:gd name="connsiteY1" fmla="*/ 0 h 728171"/>
              <a:gd name="connsiteX2" fmla="*/ 5513789 w 6616546"/>
              <a:gd name="connsiteY2" fmla="*/ 0 h 728171"/>
              <a:gd name="connsiteX3" fmla="*/ 6616546 w 6616546"/>
              <a:gd name="connsiteY3" fmla="*/ 728171 h 728171"/>
              <a:gd name="connsiteX4" fmla="*/ 0 w 6616546"/>
              <a:gd name="connsiteY4" fmla="*/ 728171 h 72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546" h="728171">
                <a:moveTo>
                  <a:pt x="6616546" y="1"/>
                </a:moveTo>
                <a:lnTo>
                  <a:pt x="5513789" y="728170"/>
                </a:lnTo>
                <a:lnTo>
                  <a:pt x="1102757" y="728170"/>
                </a:lnTo>
                <a:lnTo>
                  <a:pt x="0" y="1"/>
                </a:lnTo>
                <a:lnTo>
                  <a:pt x="6616546" y="1"/>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3775" tIns="55881" rIns="1213776" bIns="55881" numCol="1" spcCol="1270" anchor="ctr" anchorCtr="0">
            <a:noAutofit/>
          </a:bodyPr>
          <a:lstStyle/>
          <a:p>
            <a:pPr marL="0" lvl="0" indent="0" algn="ctr" defTabSz="1955800">
              <a:lnSpc>
                <a:spcPct val="90000"/>
              </a:lnSpc>
              <a:spcBef>
                <a:spcPct val="0"/>
              </a:spcBef>
              <a:spcAft>
                <a:spcPct val="35000"/>
              </a:spcAft>
              <a:buNone/>
            </a:pPr>
            <a:r>
              <a:rPr lang="en-AU" sz="2000" kern="1200" dirty="0">
                <a:latin typeface="Arial" panose="020B0604020202020204" pitchFamily="34" charset="0"/>
                <a:cs typeface="Arial" panose="020B0604020202020204" pitchFamily="34" charset="0"/>
              </a:rPr>
              <a:t>Engineering Controls</a:t>
            </a:r>
          </a:p>
        </p:txBody>
      </p:sp>
      <p:sp>
        <p:nvSpPr>
          <p:cNvPr id="25" name="Freeform: Shape 24">
            <a:extLst>
              <a:ext uri="{FF2B5EF4-FFF2-40B4-BE49-F238E27FC236}">
                <a16:creationId xmlns:a16="http://schemas.microsoft.com/office/drawing/2014/main" id="{29461B25-F57D-455A-8863-F9FC004C0B27}"/>
              </a:ext>
            </a:extLst>
          </p:cNvPr>
          <p:cNvSpPr/>
          <p:nvPr/>
        </p:nvSpPr>
        <p:spPr>
          <a:xfrm>
            <a:off x="2647150" y="4044432"/>
            <a:ext cx="3029894" cy="855972"/>
          </a:xfrm>
          <a:custGeom>
            <a:avLst/>
            <a:gdLst>
              <a:gd name="connsiteX0" fmla="*/ 0 w 4411031"/>
              <a:gd name="connsiteY0" fmla="*/ 728171 h 728171"/>
              <a:gd name="connsiteX1" fmla="*/ 1102757 w 4411031"/>
              <a:gd name="connsiteY1" fmla="*/ 0 h 728171"/>
              <a:gd name="connsiteX2" fmla="*/ 3308274 w 4411031"/>
              <a:gd name="connsiteY2" fmla="*/ 0 h 728171"/>
              <a:gd name="connsiteX3" fmla="*/ 4411031 w 4411031"/>
              <a:gd name="connsiteY3" fmla="*/ 728171 h 728171"/>
              <a:gd name="connsiteX4" fmla="*/ 0 w 4411031"/>
              <a:gd name="connsiteY4" fmla="*/ 728171 h 72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1031" h="728171">
                <a:moveTo>
                  <a:pt x="4411031" y="1"/>
                </a:moveTo>
                <a:lnTo>
                  <a:pt x="3308274" y="728170"/>
                </a:lnTo>
                <a:lnTo>
                  <a:pt x="1102757" y="728170"/>
                </a:lnTo>
                <a:lnTo>
                  <a:pt x="0" y="1"/>
                </a:lnTo>
                <a:lnTo>
                  <a:pt x="4411031" y="1"/>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7811" tIns="55881" rIns="827810" bIns="55881" numCol="1" spcCol="1270" anchor="ctr" anchorCtr="0">
            <a:noAutofit/>
          </a:bodyPr>
          <a:lstStyle/>
          <a:p>
            <a:pPr marL="0" lvl="0" indent="0" algn="ctr" defTabSz="1955800">
              <a:lnSpc>
                <a:spcPct val="90000"/>
              </a:lnSpc>
              <a:spcBef>
                <a:spcPct val="0"/>
              </a:spcBef>
              <a:spcAft>
                <a:spcPct val="35000"/>
              </a:spcAft>
              <a:buNone/>
            </a:pPr>
            <a:r>
              <a:rPr lang="en-AU" sz="2000" kern="1200" dirty="0">
                <a:latin typeface="Arial Narrow" panose="020B0606020202030204" pitchFamily="34" charset="0"/>
                <a:cs typeface="Arial" panose="020B0604020202020204" pitchFamily="34" charset="0"/>
              </a:rPr>
              <a:t>Administration Controls</a:t>
            </a:r>
          </a:p>
        </p:txBody>
      </p:sp>
      <p:sp>
        <p:nvSpPr>
          <p:cNvPr id="26" name="Freeform: Shape 25">
            <a:extLst>
              <a:ext uri="{FF2B5EF4-FFF2-40B4-BE49-F238E27FC236}">
                <a16:creationId xmlns:a16="http://schemas.microsoft.com/office/drawing/2014/main" id="{D4D54F58-80D2-47B7-93A5-E5DDC0E19CD4}"/>
              </a:ext>
            </a:extLst>
          </p:cNvPr>
          <p:cNvSpPr/>
          <p:nvPr/>
        </p:nvSpPr>
        <p:spPr>
          <a:xfrm>
            <a:off x="3404623" y="4925467"/>
            <a:ext cx="1514947" cy="855969"/>
          </a:xfrm>
          <a:custGeom>
            <a:avLst/>
            <a:gdLst>
              <a:gd name="connsiteX0" fmla="*/ 0 w 2205515"/>
              <a:gd name="connsiteY0" fmla="*/ 728171 h 728171"/>
              <a:gd name="connsiteX1" fmla="*/ 1102757 w 2205515"/>
              <a:gd name="connsiteY1" fmla="*/ 0 h 728171"/>
              <a:gd name="connsiteX2" fmla="*/ 1102758 w 2205515"/>
              <a:gd name="connsiteY2" fmla="*/ 0 h 728171"/>
              <a:gd name="connsiteX3" fmla="*/ 2205515 w 2205515"/>
              <a:gd name="connsiteY3" fmla="*/ 728171 h 728171"/>
              <a:gd name="connsiteX4" fmla="*/ 0 w 2205515"/>
              <a:gd name="connsiteY4" fmla="*/ 728171 h 72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15" h="728171">
                <a:moveTo>
                  <a:pt x="2205515" y="1"/>
                </a:moveTo>
                <a:lnTo>
                  <a:pt x="1102758" y="728170"/>
                </a:lnTo>
                <a:lnTo>
                  <a:pt x="1102757" y="728170"/>
                </a:lnTo>
                <a:lnTo>
                  <a:pt x="0" y="1"/>
                </a:lnTo>
                <a:lnTo>
                  <a:pt x="2205515" y="1"/>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AU" sz="2000" kern="1200" dirty="0">
                <a:latin typeface="Arial" panose="020B0604020202020204" pitchFamily="34" charset="0"/>
                <a:cs typeface="Arial" panose="020B0604020202020204" pitchFamily="34" charset="0"/>
              </a:rPr>
              <a:t>PPE</a:t>
            </a:r>
          </a:p>
        </p:txBody>
      </p:sp>
      <p:sp>
        <p:nvSpPr>
          <p:cNvPr id="21" name="Trapezoid 4">
            <a:extLst>
              <a:ext uri="{FF2B5EF4-FFF2-40B4-BE49-F238E27FC236}">
                <a16:creationId xmlns:a16="http://schemas.microsoft.com/office/drawing/2014/main" id="{9FA2A5DD-2997-4257-819E-CBDCCDD997AE}"/>
              </a:ext>
            </a:extLst>
          </p:cNvPr>
          <p:cNvSpPr txBox="1"/>
          <p:nvPr/>
        </p:nvSpPr>
        <p:spPr>
          <a:xfrm>
            <a:off x="1789523" y="2500518"/>
            <a:ext cx="4745153" cy="855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AU" sz="4400" kern="1200" dirty="0"/>
          </a:p>
        </p:txBody>
      </p:sp>
      <p:sp>
        <p:nvSpPr>
          <p:cNvPr id="44" name="TextBox 43">
            <a:extLst>
              <a:ext uri="{FF2B5EF4-FFF2-40B4-BE49-F238E27FC236}">
                <a16:creationId xmlns:a16="http://schemas.microsoft.com/office/drawing/2014/main" id="{EE1EB1A0-6F6C-4504-B503-FCBAA7D1D64F}"/>
              </a:ext>
            </a:extLst>
          </p:cNvPr>
          <p:cNvSpPr txBox="1"/>
          <p:nvPr/>
        </p:nvSpPr>
        <p:spPr>
          <a:xfrm>
            <a:off x="7291604" y="2504995"/>
            <a:ext cx="4534055" cy="615553"/>
          </a:xfrm>
          <a:prstGeom prst="rect">
            <a:avLst/>
          </a:prstGeom>
          <a:noFill/>
        </p:spPr>
        <p:txBody>
          <a:bodyPr wrap="square" rtlCol="0">
            <a:spAutoFit/>
          </a:bodyPr>
          <a:lstStyle/>
          <a:p>
            <a:pPr algn="just"/>
            <a:r>
              <a:rPr lang="en-AU" sz="1600" dirty="0">
                <a:latin typeface="Arial" panose="020B0604020202020204" pitchFamily="34" charset="0"/>
                <a:cs typeface="Arial" panose="020B0604020202020204" pitchFamily="34" charset="0"/>
              </a:rPr>
              <a:t>Replace or reduce the product containing Silica</a:t>
            </a:r>
          </a:p>
          <a:p>
            <a:endParaRPr lang="en-AU" dirty="0"/>
          </a:p>
        </p:txBody>
      </p:sp>
      <p:sp>
        <p:nvSpPr>
          <p:cNvPr id="45" name="TextBox 44">
            <a:extLst>
              <a:ext uri="{FF2B5EF4-FFF2-40B4-BE49-F238E27FC236}">
                <a16:creationId xmlns:a16="http://schemas.microsoft.com/office/drawing/2014/main" id="{1486DB12-6593-4B0F-9530-16F9AE5E4E0E}"/>
              </a:ext>
            </a:extLst>
          </p:cNvPr>
          <p:cNvSpPr txBox="1"/>
          <p:nvPr/>
        </p:nvSpPr>
        <p:spPr>
          <a:xfrm>
            <a:off x="6403804" y="3277040"/>
            <a:ext cx="5503412" cy="861774"/>
          </a:xfrm>
          <a:prstGeom prst="rect">
            <a:avLst/>
          </a:prstGeom>
          <a:noFill/>
        </p:spPr>
        <p:txBody>
          <a:bodyPr wrap="square" rtlCol="0">
            <a:spAutoFit/>
          </a:bodyPr>
          <a:lstStyle/>
          <a:p>
            <a:pPr algn="just"/>
            <a:r>
              <a:rPr lang="en-AU" sz="1600" dirty="0">
                <a:latin typeface="Arial" panose="020B0604020202020204" pitchFamily="34" charset="0"/>
                <a:cs typeface="Arial" panose="020B0604020202020204" pitchFamily="34" charset="0"/>
              </a:rPr>
              <a:t>Isolate people from the hazard by control measures such as containment, Confinement, Ventilation/Filtration etc. </a:t>
            </a:r>
          </a:p>
          <a:p>
            <a:pPr algn="ctr"/>
            <a:r>
              <a:rPr lang="en-AU" dirty="0"/>
              <a:t> </a:t>
            </a:r>
          </a:p>
        </p:txBody>
      </p:sp>
      <p:sp>
        <p:nvSpPr>
          <p:cNvPr id="49" name="TextBox 48">
            <a:extLst>
              <a:ext uri="{FF2B5EF4-FFF2-40B4-BE49-F238E27FC236}">
                <a16:creationId xmlns:a16="http://schemas.microsoft.com/office/drawing/2014/main" id="{1C095F5C-A7C0-4FEF-B209-9B9E94090329}"/>
              </a:ext>
            </a:extLst>
          </p:cNvPr>
          <p:cNvSpPr txBox="1"/>
          <p:nvPr/>
        </p:nvSpPr>
        <p:spPr>
          <a:xfrm>
            <a:off x="4919570" y="5165883"/>
            <a:ext cx="6191476" cy="615553"/>
          </a:xfrm>
          <a:prstGeom prst="rect">
            <a:avLst/>
          </a:prstGeom>
          <a:noFill/>
        </p:spPr>
        <p:txBody>
          <a:bodyPr wrap="square" rtlCol="0">
            <a:spAutoFit/>
          </a:bodyPr>
          <a:lstStyle/>
          <a:p>
            <a:pPr algn="just"/>
            <a:r>
              <a:rPr lang="en-AU" sz="1600" dirty="0">
                <a:latin typeface="Arial" panose="020B0604020202020204" pitchFamily="34" charset="0"/>
                <a:cs typeface="Arial" panose="020B0604020202020204" pitchFamily="34" charset="0"/>
              </a:rPr>
              <a:t>Protect the worker with personal protective equipment (PPE)</a:t>
            </a:r>
          </a:p>
          <a:p>
            <a:r>
              <a:rPr lang="en-AU" dirty="0"/>
              <a:t> </a:t>
            </a:r>
          </a:p>
        </p:txBody>
      </p:sp>
      <p:graphicFrame>
        <p:nvGraphicFramePr>
          <p:cNvPr id="54" name="Diagram 53">
            <a:extLst>
              <a:ext uri="{FF2B5EF4-FFF2-40B4-BE49-F238E27FC236}">
                <a16:creationId xmlns:a16="http://schemas.microsoft.com/office/drawing/2014/main" id="{4BBC1ED9-831F-4C92-B98A-B21AEEB157AF}"/>
              </a:ext>
            </a:extLst>
          </p:cNvPr>
          <p:cNvGraphicFramePr/>
          <p:nvPr>
            <p:extLst>
              <p:ext uri="{D42A27DB-BD31-4B8C-83A1-F6EECF244321}">
                <p14:modId xmlns:p14="http://schemas.microsoft.com/office/powerpoint/2010/main" val="1131282956"/>
              </p:ext>
            </p:extLst>
          </p:nvPr>
        </p:nvGraphicFramePr>
        <p:xfrm>
          <a:off x="1066356" y="6105974"/>
          <a:ext cx="6191477" cy="556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25" name="Group 1024">
            <a:extLst>
              <a:ext uri="{FF2B5EF4-FFF2-40B4-BE49-F238E27FC236}">
                <a16:creationId xmlns:a16="http://schemas.microsoft.com/office/drawing/2014/main" id="{2050457D-F043-4DF4-8780-0943C8E0A2EE}"/>
              </a:ext>
            </a:extLst>
          </p:cNvPr>
          <p:cNvGrpSpPr/>
          <p:nvPr/>
        </p:nvGrpSpPr>
        <p:grpSpPr>
          <a:xfrm>
            <a:off x="1032587" y="2223717"/>
            <a:ext cx="6259023" cy="895578"/>
            <a:chOff x="1032587" y="2223717"/>
            <a:chExt cx="6259023" cy="895578"/>
          </a:xfrm>
        </p:grpSpPr>
        <p:sp>
          <p:nvSpPr>
            <p:cNvPr id="31" name="Trapezoid 30">
              <a:extLst>
                <a:ext uri="{FF2B5EF4-FFF2-40B4-BE49-F238E27FC236}">
                  <a16:creationId xmlns:a16="http://schemas.microsoft.com/office/drawing/2014/main" id="{98AE347E-9F80-4747-8F66-3F6643FA3C5E}"/>
                </a:ext>
              </a:extLst>
            </p:cNvPr>
            <p:cNvSpPr/>
            <p:nvPr/>
          </p:nvSpPr>
          <p:spPr>
            <a:xfrm rot="10800000">
              <a:off x="1032587" y="2223717"/>
              <a:ext cx="6259023" cy="895578"/>
            </a:xfrm>
            <a:prstGeom prst="trapezoid">
              <a:avLst>
                <a:gd name="adj" fmla="val 94838"/>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3775" tIns="55881" rIns="1213776" bIns="55881" numCol="1" spcCol="1270" anchor="t" anchorCtr="0">
              <a:normAutofit fontScale="92500" lnSpcReduction="20000"/>
              <a:scene3d>
                <a:camera prst="orthographicFront">
                  <a:rot lat="21002299" lon="304604" rev="21547171"/>
                </a:camera>
                <a:lightRig rig="threePt" dir="t"/>
              </a:scene3d>
            </a:bodyPr>
            <a:lstStyle/>
            <a:p>
              <a:pPr algn="ctr" defTabSz="1955800">
                <a:lnSpc>
                  <a:spcPct val="90000"/>
                </a:lnSpc>
                <a:spcBef>
                  <a:spcPct val="0"/>
                </a:spcBef>
                <a:spcAft>
                  <a:spcPct val="35000"/>
                </a:spcAft>
              </a:pPr>
              <a:endParaRPr lang="en-AU" sz="4400" dirty="0">
                <a:latin typeface="Arial" panose="020B0604020202020204" pitchFamily="34" charset="0"/>
                <a:cs typeface="Arial" panose="020B0604020202020204" pitchFamily="34" charset="0"/>
              </a:endParaRPr>
            </a:p>
            <a:p>
              <a:pPr algn="ctr" defTabSz="1955800">
                <a:lnSpc>
                  <a:spcPct val="90000"/>
                </a:lnSpc>
                <a:spcBef>
                  <a:spcPct val="0"/>
                </a:spcBef>
                <a:spcAft>
                  <a:spcPct val="35000"/>
                </a:spcAft>
              </a:pPr>
              <a:endParaRPr lang="en-AU" sz="4400" dirty="0"/>
            </a:p>
          </p:txBody>
        </p:sp>
        <p:sp>
          <p:nvSpPr>
            <p:cNvPr id="1024" name="TextBox 1023">
              <a:extLst>
                <a:ext uri="{FF2B5EF4-FFF2-40B4-BE49-F238E27FC236}">
                  <a16:creationId xmlns:a16="http://schemas.microsoft.com/office/drawing/2014/main" id="{52A45CAE-E6C1-4089-B5DF-202EC609FF73}"/>
                </a:ext>
              </a:extLst>
            </p:cNvPr>
            <p:cNvSpPr txBox="1"/>
            <p:nvPr/>
          </p:nvSpPr>
          <p:spPr>
            <a:xfrm>
              <a:off x="2796004" y="2499483"/>
              <a:ext cx="2732183" cy="461665"/>
            </a:xfrm>
            <a:prstGeom prst="rect">
              <a:avLst/>
            </a:prstGeom>
            <a:noFill/>
          </p:spPr>
          <p:txBody>
            <a:bodyPr wrap="square" rtlCol="0">
              <a:spAutoFit/>
            </a:bodyPr>
            <a:lstStyle/>
            <a:p>
              <a:pPr algn="ctr"/>
              <a:r>
                <a:rPr lang="en-AU" sz="2400" dirty="0">
                  <a:solidFill>
                    <a:schemeClr val="lt1"/>
                  </a:solidFill>
                  <a:latin typeface="Arial" panose="020B0604020202020204" pitchFamily="34" charset="0"/>
                  <a:cs typeface="Arial" panose="020B0604020202020204" pitchFamily="34" charset="0"/>
                </a:rPr>
                <a:t>Substitution</a:t>
              </a:r>
              <a:endParaRPr lang="en-AU" dirty="0"/>
            </a:p>
          </p:txBody>
        </p:sp>
      </p:grpSp>
      <p:grpSp>
        <p:nvGrpSpPr>
          <p:cNvPr id="1029" name="Group 1028">
            <a:extLst>
              <a:ext uri="{FF2B5EF4-FFF2-40B4-BE49-F238E27FC236}">
                <a16:creationId xmlns:a16="http://schemas.microsoft.com/office/drawing/2014/main" id="{A4C0085E-A129-45CD-80C3-430CB305D678}"/>
              </a:ext>
            </a:extLst>
          </p:cNvPr>
          <p:cNvGrpSpPr/>
          <p:nvPr/>
        </p:nvGrpSpPr>
        <p:grpSpPr>
          <a:xfrm>
            <a:off x="116634" y="1293556"/>
            <a:ext cx="8090931" cy="895578"/>
            <a:chOff x="116634" y="1293556"/>
            <a:chExt cx="8090931" cy="895578"/>
          </a:xfrm>
        </p:grpSpPr>
        <p:sp>
          <p:nvSpPr>
            <p:cNvPr id="33" name="Trapezoid 32">
              <a:extLst>
                <a:ext uri="{FF2B5EF4-FFF2-40B4-BE49-F238E27FC236}">
                  <a16:creationId xmlns:a16="http://schemas.microsoft.com/office/drawing/2014/main" id="{E337C9BC-C115-4E7F-ACAB-CAF30CAB65A0}"/>
                </a:ext>
              </a:extLst>
            </p:cNvPr>
            <p:cNvSpPr/>
            <p:nvPr/>
          </p:nvSpPr>
          <p:spPr>
            <a:xfrm rot="10800000">
              <a:off x="116634" y="1293556"/>
              <a:ext cx="8090931" cy="895578"/>
            </a:xfrm>
            <a:prstGeom prst="trapezoid">
              <a:avLst>
                <a:gd name="adj" fmla="val 99973"/>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3775" tIns="55881" rIns="1213776" bIns="55881" numCol="1" spcCol="1270" anchor="ctr" anchorCtr="0">
              <a:noAutofit/>
            </a:bodyPr>
            <a:lstStyle/>
            <a:p>
              <a:pPr algn="ctr" defTabSz="1955800">
                <a:lnSpc>
                  <a:spcPct val="90000"/>
                </a:lnSpc>
                <a:spcBef>
                  <a:spcPct val="0"/>
                </a:spcBef>
                <a:spcAft>
                  <a:spcPct val="35000"/>
                </a:spcAft>
              </a:pPr>
              <a:endParaRPr lang="en-AU" sz="4400" dirty="0"/>
            </a:p>
          </p:txBody>
        </p:sp>
        <p:sp>
          <p:nvSpPr>
            <p:cNvPr id="1027" name="TextBox 1026">
              <a:extLst>
                <a:ext uri="{FF2B5EF4-FFF2-40B4-BE49-F238E27FC236}">
                  <a16:creationId xmlns:a16="http://schemas.microsoft.com/office/drawing/2014/main" id="{D7F41176-A881-460B-8889-438ACE2F8D54}"/>
                </a:ext>
              </a:extLst>
            </p:cNvPr>
            <p:cNvSpPr txBox="1"/>
            <p:nvPr/>
          </p:nvSpPr>
          <p:spPr>
            <a:xfrm>
              <a:off x="2604757" y="1549643"/>
              <a:ext cx="3114676" cy="461665"/>
            </a:xfrm>
            <a:prstGeom prst="rect">
              <a:avLst/>
            </a:prstGeom>
            <a:noFill/>
          </p:spPr>
          <p:txBody>
            <a:bodyPr wrap="square" rtlCol="0">
              <a:spAutoFit/>
            </a:bodyPr>
            <a:lstStyle/>
            <a:p>
              <a:pPr algn="ctr"/>
              <a:r>
                <a:rPr lang="en-AU" sz="2400" dirty="0">
                  <a:solidFill>
                    <a:schemeClr val="lt1"/>
                  </a:solidFill>
                  <a:latin typeface="Arial" panose="020B0604020202020204" pitchFamily="34" charset="0"/>
                  <a:cs typeface="Arial" panose="020B0604020202020204" pitchFamily="34" charset="0"/>
                </a:rPr>
                <a:t>Elimination</a:t>
              </a:r>
              <a:endParaRPr lang="en-AU" sz="2400" dirty="0"/>
            </a:p>
          </p:txBody>
        </p:sp>
      </p:grpSp>
      <p:pic>
        <p:nvPicPr>
          <p:cNvPr id="8" name="Picture 7" descr="A close up of a logo&#10;&#10;Description automatically generated">
            <a:extLst>
              <a:ext uri="{FF2B5EF4-FFF2-40B4-BE49-F238E27FC236}">
                <a16:creationId xmlns:a16="http://schemas.microsoft.com/office/drawing/2014/main" id="{622AB7FB-4C41-48D3-B8A4-7D119535E7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613" y="4156295"/>
            <a:ext cx="1271064" cy="1271064"/>
          </a:xfrm>
          <a:prstGeom prst="rect">
            <a:avLst/>
          </a:prstGeom>
        </p:spPr>
      </p:pic>
      <p:pic>
        <p:nvPicPr>
          <p:cNvPr id="9" name="Picture 8" descr="A close up of a logo&#10;&#10;Description automatically generated">
            <a:extLst>
              <a:ext uri="{FF2B5EF4-FFF2-40B4-BE49-F238E27FC236}">
                <a16:creationId xmlns:a16="http://schemas.microsoft.com/office/drawing/2014/main" id="{FB567129-C050-4373-B6A2-B3C3C80D0C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1464" y="88249"/>
            <a:ext cx="1295577" cy="1295577"/>
          </a:xfrm>
          <a:prstGeom prst="rect">
            <a:avLst/>
          </a:prstGeom>
        </p:spPr>
      </p:pic>
    </p:spTree>
    <p:extLst>
      <p:ext uri="{BB962C8B-B14F-4D97-AF65-F5344CB8AC3E}">
        <p14:creationId xmlns:p14="http://schemas.microsoft.com/office/powerpoint/2010/main" val="151938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5"/>
                                        </p:tgtEl>
                                        <p:attrNameLst>
                                          <p:attrName>style.visibility</p:attrName>
                                        </p:attrNameLst>
                                      </p:cBhvr>
                                      <p:to>
                                        <p:strVal val="visible"/>
                                      </p:to>
                                    </p:set>
                                    <p:animEffect transition="in" filter="fade">
                                      <p:cBhvr>
                                        <p:cTn id="21" dur="1000"/>
                                        <p:tgtEl>
                                          <p:spTgt spid="1025"/>
                                        </p:tgtEl>
                                      </p:cBhvr>
                                    </p:animEffect>
                                    <p:anim calcmode="lin" valueType="num">
                                      <p:cBhvr>
                                        <p:cTn id="22" dur="1000" fill="hold"/>
                                        <p:tgtEl>
                                          <p:spTgt spid="1025"/>
                                        </p:tgtEl>
                                        <p:attrNameLst>
                                          <p:attrName>ppt_x</p:attrName>
                                        </p:attrNameLst>
                                      </p:cBhvr>
                                      <p:tavLst>
                                        <p:tav tm="0">
                                          <p:val>
                                            <p:strVal val="#ppt_x"/>
                                          </p:val>
                                        </p:tav>
                                        <p:tav tm="100000">
                                          <p:val>
                                            <p:strVal val="#ppt_x"/>
                                          </p:val>
                                        </p:tav>
                                      </p:tavLst>
                                    </p:anim>
                                    <p:anim calcmode="lin" valueType="num">
                                      <p:cBhvr>
                                        <p:cTn id="23"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0"/>
                                        <p:tgtEl>
                                          <p:spTgt spid="47"/>
                                        </p:tgtEl>
                                      </p:cBhvr>
                                    </p:animEffect>
                                    <p:anim calcmode="lin" valueType="num">
                                      <p:cBhvr>
                                        <p:cTn id="57" dur="1000" fill="hold"/>
                                        <p:tgtEl>
                                          <p:spTgt spid="47"/>
                                        </p:tgtEl>
                                        <p:attrNameLst>
                                          <p:attrName>ppt_x</p:attrName>
                                        </p:attrNameLst>
                                      </p:cBhvr>
                                      <p:tavLst>
                                        <p:tav tm="0">
                                          <p:val>
                                            <p:strVal val="#ppt_x"/>
                                          </p:val>
                                        </p:tav>
                                        <p:tav tm="100000">
                                          <p:val>
                                            <p:strVal val="#ppt_x"/>
                                          </p:val>
                                        </p:tav>
                                      </p:tavLst>
                                    </p:anim>
                                    <p:anim calcmode="lin" valueType="num">
                                      <p:cBhvr>
                                        <p:cTn id="5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1000" fill="hold"/>
                                        <p:tgtEl>
                                          <p:spTgt spid="54"/>
                                        </p:tgtEl>
                                        <p:attrNameLst>
                                          <p:attrName>ppt_w</p:attrName>
                                        </p:attrNameLst>
                                      </p:cBhvr>
                                      <p:tavLst>
                                        <p:tav tm="0">
                                          <p:val>
                                            <p:fltVal val="0"/>
                                          </p:val>
                                        </p:tav>
                                        <p:tav tm="100000">
                                          <p:val>
                                            <p:strVal val="#ppt_w"/>
                                          </p:val>
                                        </p:tav>
                                      </p:tavLst>
                                    </p:anim>
                                    <p:anim calcmode="lin" valueType="num">
                                      <p:cBhvr>
                                        <p:cTn id="78" dur="1000" fill="hold"/>
                                        <p:tgtEl>
                                          <p:spTgt spid="54"/>
                                        </p:tgtEl>
                                        <p:attrNameLst>
                                          <p:attrName>ppt_h</p:attrName>
                                        </p:attrNameLst>
                                      </p:cBhvr>
                                      <p:tavLst>
                                        <p:tav tm="0">
                                          <p:val>
                                            <p:fltVal val="0"/>
                                          </p:val>
                                        </p:tav>
                                        <p:tav tm="100000">
                                          <p:val>
                                            <p:strVal val="#ppt_h"/>
                                          </p:val>
                                        </p:tav>
                                      </p:tavLst>
                                    </p:anim>
                                    <p:anim calcmode="lin" valueType="num">
                                      <p:cBhvr>
                                        <p:cTn id="79" dur="1000" fill="hold"/>
                                        <p:tgtEl>
                                          <p:spTgt spid="54"/>
                                        </p:tgtEl>
                                        <p:attrNameLst>
                                          <p:attrName>style.rotation</p:attrName>
                                        </p:attrNameLst>
                                      </p:cBhvr>
                                      <p:tavLst>
                                        <p:tav tm="0">
                                          <p:val>
                                            <p:fltVal val="90"/>
                                          </p:val>
                                        </p:tav>
                                        <p:tav tm="100000">
                                          <p:val>
                                            <p:fltVal val="0"/>
                                          </p:val>
                                        </p:tav>
                                      </p:tavLst>
                                    </p:anim>
                                    <p:animEffect transition="in" filter="fade">
                                      <p:cBhvr>
                                        <p:cTn id="8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7" grpId="0"/>
      <p:bldP spid="18" grpId="0" animBg="1"/>
      <p:bldP spid="25" grpId="0" animBg="1"/>
      <p:bldP spid="26" grpId="0" animBg="1"/>
      <p:bldP spid="44" grpId="0"/>
      <p:bldP spid="45" grpId="0"/>
      <p:bldP spid="49" grpId="0"/>
      <p:bldGraphic spid="5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32BF-ED0F-6142-A809-3A2AEB64945B}"/>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Use the </a:t>
            </a:r>
            <a:r>
              <a:rPr lang="en-AU" i="1" dirty="0">
                <a:solidFill>
                  <a:schemeClr val="accent4">
                    <a:lumMod val="75000"/>
                  </a:schemeClr>
                </a:solidFill>
                <a:latin typeface="Aharoni" panose="02010803020104030203" pitchFamily="2" charset="-79"/>
                <a:cs typeface="Aharoni" panose="02010803020104030203" pitchFamily="2" charset="-79"/>
              </a:rPr>
              <a:t>SAS</a:t>
            </a:r>
            <a:r>
              <a:rPr lang="en-AU" dirty="0">
                <a:latin typeface="Arial" panose="020B0604020202020204" pitchFamily="34" charset="0"/>
                <a:cs typeface="Arial" panose="020B0604020202020204" pitchFamily="34" charset="0"/>
              </a:rPr>
              <a:t> acronym when speaking with your GP:</a:t>
            </a:r>
          </a:p>
        </p:txBody>
      </p:sp>
      <p:sp>
        <p:nvSpPr>
          <p:cNvPr id="3" name="Content Placeholder 2">
            <a:extLst>
              <a:ext uri="{FF2B5EF4-FFF2-40B4-BE49-F238E27FC236}">
                <a16:creationId xmlns:a16="http://schemas.microsoft.com/office/drawing/2014/main" id="{80CA4DB6-8511-A747-88EE-062006F57015}"/>
              </a:ext>
            </a:extLst>
          </p:cNvPr>
          <p:cNvSpPr>
            <a:spLocks noGrp="1"/>
          </p:cNvSpPr>
          <p:nvPr>
            <p:ph idx="1"/>
          </p:nvPr>
        </p:nvSpPr>
        <p:spPr>
          <a:xfrm>
            <a:off x="305921" y="1912348"/>
            <a:ext cx="8337336" cy="4346938"/>
          </a:xfrm>
        </p:spPr>
        <p:txBody>
          <a:bodyPr>
            <a:normAutofit/>
          </a:bodyPr>
          <a:lstStyle/>
          <a:p>
            <a:pPr lvl="0"/>
            <a:r>
              <a:rPr lang="en-AU" sz="3200" b="1" dirty="0">
                <a:solidFill>
                  <a:schemeClr val="accent4">
                    <a:lumMod val="75000"/>
                  </a:schemeClr>
                </a:solidFill>
                <a:latin typeface="Aharoni" panose="02010803020104030203" pitchFamily="2" charset="-79"/>
                <a:cs typeface="Aharoni" panose="02010803020104030203" pitchFamily="2" charset="-79"/>
              </a:rPr>
              <a:t>S</a:t>
            </a:r>
            <a:r>
              <a:rPr lang="en-AU" sz="3200" b="1" dirty="0">
                <a:latin typeface="Arial" panose="020B0604020202020204" pitchFamily="34" charset="0"/>
                <a:cs typeface="Arial" panose="020B0604020202020204" pitchFamily="34" charset="0"/>
              </a:rPr>
              <a:t>ymptoms - </a:t>
            </a:r>
            <a:r>
              <a:rPr lang="en-AU" b="1"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rPr>
              <a:t>note what’s happening and how often)</a:t>
            </a:r>
          </a:p>
          <a:p>
            <a:pPr lvl="0"/>
            <a:endParaRPr lang="en-AU" sz="3200" dirty="0">
              <a:latin typeface="Arial" panose="020B0604020202020204" pitchFamily="34" charset="0"/>
              <a:cs typeface="Arial" panose="020B0604020202020204" pitchFamily="34" charset="0"/>
            </a:endParaRPr>
          </a:p>
          <a:p>
            <a:pPr lvl="0"/>
            <a:r>
              <a:rPr lang="en-AU" sz="3200" b="1" dirty="0">
                <a:solidFill>
                  <a:schemeClr val="accent4">
                    <a:lumMod val="75000"/>
                  </a:schemeClr>
                </a:solidFill>
                <a:latin typeface="Aharoni" panose="02010803020104030203" pitchFamily="2" charset="-79"/>
                <a:cs typeface="Aharoni" panose="02010803020104030203" pitchFamily="2" charset="-79"/>
              </a:rPr>
              <a:t>A</a:t>
            </a:r>
            <a:r>
              <a:rPr lang="en-AU" sz="3200" b="1" dirty="0">
                <a:latin typeface="Arial" panose="020B0604020202020204" pitchFamily="34" charset="0"/>
                <a:cs typeface="Arial" panose="020B0604020202020204" pitchFamily="34" charset="0"/>
              </a:rPr>
              <a:t>utobiography - </a:t>
            </a:r>
            <a:r>
              <a:rPr lang="en-AU" dirty="0">
                <a:latin typeface="Arial" panose="020B0604020202020204" pitchFamily="34" charset="0"/>
                <a:cs typeface="Arial" panose="020B0604020202020204" pitchFamily="34" charset="0"/>
              </a:rPr>
              <a:t>(offer a detailed work history as well as recent and past symptoms)</a:t>
            </a:r>
          </a:p>
          <a:p>
            <a:pPr lvl="0"/>
            <a:endParaRPr lang="en-AU" sz="3200" dirty="0">
              <a:latin typeface="Arial" panose="020B0604020202020204" pitchFamily="34" charset="0"/>
              <a:cs typeface="Arial" panose="020B0604020202020204" pitchFamily="34" charset="0"/>
            </a:endParaRPr>
          </a:p>
          <a:p>
            <a:pPr lvl="0"/>
            <a:r>
              <a:rPr lang="en-AU" sz="3200" b="1" dirty="0">
                <a:solidFill>
                  <a:schemeClr val="accent4">
                    <a:lumMod val="75000"/>
                  </a:schemeClr>
                </a:solidFill>
                <a:latin typeface="Aharoni" panose="02010803020104030203" pitchFamily="2" charset="-79"/>
                <a:cs typeface="Aharoni" panose="02010803020104030203" pitchFamily="2" charset="-79"/>
              </a:rPr>
              <a:t>S</a:t>
            </a:r>
            <a:r>
              <a:rPr lang="en-AU" sz="3200" b="1" dirty="0">
                <a:latin typeface="Arial" panose="020B0604020202020204" pitchFamily="34" charset="0"/>
                <a:cs typeface="Arial" panose="020B0604020202020204" pitchFamily="34" charset="0"/>
              </a:rPr>
              <a:t>tamina – </a:t>
            </a:r>
            <a:r>
              <a:rPr lang="en-AU" b="1"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rPr>
              <a:t>Keep going back to your GP if your symptoms persist, you know yourself best).</a:t>
            </a:r>
          </a:p>
          <a:p>
            <a:pPr marL="0" indent="0">
              <a:buNone/>
            </a:pPr>
            <a:endParaRPr lang="en-AU" sz="3200" dirty="0">
              <a:latin typeface="Arial" panose="020B0604020202020204" pitchFamily="34" charset="0"/>
              <a:cs typeface="Arial" panose="020B0604020202020204" pitchFamily="34" charset="0"/>
            </a:endParaRPr>
          </a:p>
          <a:p>
            <a:endParaRPr lang="en-AU" sz="3200" dirty="0">
              <a:latin typeface="Arial" panose="020B0604020202020204" pitchFamily="34" charset="0"/>
              <a:cs typeface="Arial" panose="020B0604020202020204" pitchFamily="34" charset="0"/>
            </a:endParaRPr>
          </a:p>
        </p:txBody>
      </p:sp>
      <p:pic>
        <p:nvPicPr>
          <p:cNvPr id="7" name="Picture 6" descr="Zapped tradie | Currie Street - from the bus. Silver Efex ...">
            <a:extLst>
              <a:ext uri="{FF2B5EF4-FFF2-40B4-BE49-F238E27FC236}">
                <a16:creationId xmlns:a16="http://schemas.microsoft.com/office/drawing/2014/main" id="{C9F05D6D-2414-BB43-AC41-F06FAA3B0D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90257" y="1464128"/>
            <a:ext cx="2770372" cy="4147457"/>
          </a:xfrm>
          <a:prstGeom prst="rect">
            <a:avLst/>
          </a:prstGeom>
        </p:spPr>
      </p:pic>
    </p:spTree>
    <p:extLst>
      <p:ext uri="{BB962C8B-B14F-4D97-AF65-F5344CB8AC3E}">
        <p14:creationId xmlns:p14="http://schemas.microsoft.com/office/powerpoint/2010/main" val="327689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401F-6A3F-4DBC-A4BB-7095609D3AA3}"/>
              </a:ext>
            </a:extLst>
          </p:cNvPr>
          <p:cNvSpPr>
            <a:spLocks noGrp="1"/>
          </p:cNvSpPr>
          <p:nvPr>
            <p:ph type="title"/>
          </p:nvPr>
        </p:nvSpPr>
        <p:spPr>
          <a:xfrm>
            <a:off x="2666222" y="39952"/>
            <a:ext cx="6859555" cy="1383109"/>
          </a:xfrm>
        </p:spPr>
        <p:txBody>
          <a:bodyPr anchor="b">
            <a:normAutofit/>
          </a:bodyPr>
          <a:lstStyle/>
          <a:p>
            <a:pPr algn="ctr"/>
            <a:r>
              <a:rPr lang="en-US" sz="2700" b="1" kern="0" dirty="0">
                <a:effectLst/>
                <a:latin typeface="Arial" panose="020B0604020202020204" pitchFamily="34" charset="0"/>
                <a:ea typeface="Times New Roman" panose="02020603050405020304" pitchFamily="18" charset="0"/>
                <a:cs typeface="Arial" panose="020B0604020202020204" pitchFamily="34" charset="0"/>
              </a:rPr>
              <a:t>Respiratory protective equipment (RPE)</a:t>
            </a:r>
            <a:br>
              <a:rPr lang="en-AU" sz="27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endParaRPr lang="en-AU" sz="27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0C9CBC2-502B-4C1E-B434-8CFF32C6AD70}"/>
              </a:ext>
            </a:extLst>
          </p:cNvPr>
          <p:cNvSpPr>
            <a:spLocks noGrp="1"/>
          </p:cNvSpPr>
          <p:nvPr>
            <p:ph idx="1"/>
          </p:nvPr>
        </p:nvSpPr>
        <p:spPr>
          <a:xfrm>
            <a:off x="2589996" y="1319837"/>
            <a:ext cx="7012005" cy="4802072"/>
          </a:xfrm>
        </p:spPr>
        <p:txBody>
          <a:bodyPr>
            <a:normAutofit/>
          </a:bodyPr>
          <a:lstStyle/>
          <a:p>
            <a:pPr marL="0" indent="0" algn="just">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Unless a workplace has undertaken air monitoring to demonstrate there is no residual risk from RCS, an RPE program that complies with Australian Standard AS 1715 must be implemented. The program must include:</a:t>
            </a:r>
          </a:p>
          <a:p>
            <a:pPr algn="just"/>
            <a:r>
              <a:rPr lang="en-US" sz="1600" dirty="0">
                <a:effectLst/>
                <a:latin typeface="Arial" panose="020B0604020202020204" pitchFamily="34" charset="0"/>
                <a:ea typeface="Times New Roman" panose="02020603050405020304" pitchFamily="18" charset="0"/>
                <a:cs typeface="Arial" panose="020B0604020202020204" pitchFamily="34" charset="0"/>
              </a:rPr>
              <a:t>provision of suitable, comfortable RPE</a:t>
            </a:r>
          </a:p>
          <a:p>
            <a:pPr algn="just"/>
            <a:r>
              <a:rPr lang="en-US" sz="1600" dirty="0">
                <a:effectLst/>
                <a:latin typeface="Arial" panose="020B0604020202020204" pitchFamily="34" charset="0"/>
                <a:ea typeface="Times New Roman" panose="02020603050405020304" pitchFamily="18" charset="0"/>
                <a:cs typeface="Arial" panose="020B0604020202020204" pitchFamily="34" charset="0"/>
              </a:rPr>
              <a:t>fit testing</a:t>
            </a:r>
          </a:p>
          <a:p>
            <a:pPr algn="just"/>
            <a:r>
              <a:rPr lang="en-US" sz="1600" dirty="0">
                <a:latin typeface="Arial" panose="020B0604020202020204" pitchFamily="34" charset="0"/>
                <a:ea typeface="Times New Roman" panose="02020603050405020304" pitchFamily="18" charset="0"/>
                <a:cs typeface="Arial" panose="020B0604020202020204" pitchFamily="34" charset="0"/>
              </a:rPr>
              <a:t>facial hair policy</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1600" dirty="0">
                <a:effectLst/>
                <a:latin typeface="Arial" panose="020B0604020202020204" pitchFamily="34" charset="0"/>
                <a:ea typeface="Times New Roman" panose="02020603050405020304" pitchFamily="18" charset="0"/>
                <a:cs typeface="Arial" panose="020B0604020202020204" pitchFamily="34" charset="0"/>
              </a:rPr>
              <a:t>a maintenance and repair regime</a:t>
            </a:r>
          </a:p>
          <a:p>
            <a:pPr algn="just"/>
            <a:r>
              <a:rPr lang="en-US" sz="1600" dirty="0">
                <a:effectLst/>
                <a:latin typeface="Arial" panose="020B0604020202020204" pitchFamily="34" charset="0"/>
                <a:ea typeface="Times New Roman" panose="02020603050405020304" pitchFamily="18" charset="0"/>
                <a:cs typeface="Arial" panose="020B0604020202020204" pitchFamily="34" charset="0"/>
              </a:rPr>
              <a:t>provision of information, training and guidance to workers.</a:t>
            </a:r>
          </a:p>
          <a:p>
            <a:pPr marL="0" indent="0" algn="just">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RPE must be reasonably comfortable for the wearer. Consider providing powered air purifying respirators because of the physical demands of the task and potential for a hot and humid</a:t>
            </a: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work environment.</a:t>
            </a:r>
          </a:p>
          <a:p>
            <a:pPr marL="0" indent="0">
              <a:buNone/>
            </a:pPr>
            <a:endParaRPr lang="en-AU" sz="1600" dirty="0">
              <a:solidFill>
                <a:schemeClr val="bg1"/>
              </a:solidFill>
            </a:endParaRPr>
          </a:p>
        </p:txBody>
      </p:sp>
      <p:pic>
        <p:nvPicPr>
          <p:cNvPr id="5" name="Picture 4" descr="A drawing of a face&#10;&#10;Description automatically generated">
            <a:extLst>
              <a:ext uri="{FF2B5EF4-FFF2-40B4-BE49-F238E27FC236}">
                <a16:creationId xmlns:a16="http://schemas.microsoft.com/office/drawing/2014/main" id="{C15CDBE5-2860-4A11-9A21-85E69C363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89" y="1613343"/>
            <a:ext cx="1815657" cy="1815657"/>
          </a:xfrm>
          <a:prstGeom prst="rect">
            <a:avLst/>
          </a:prstGeom>
        </p:spPr>
      </p:pic>
      <p:graphicFrame>
        <p:nvGraphicFramePr>
          <p:cNvPr id="7" name="Diagram 6">
            <a:extLst>
              <a:ext uri="{FF2B5EF4-FFF2-40B4-BE49-F238E27FC236}">
                <a16:creationId xmlns:a16="http://schemas.microsoft.com/office/drawing/2014/main" id="{34B4ED3F-32D8-4CA5-B71C-D03DB270BB0B}"/>
              </a:ext>
            </a:extLst>
          </p:cNvPr>
          <p:cNvGraphicFramePr/>
          <p:nvPr>
            <p:extLst>
              <p:ext uri="{D42A27DB-BD31-4B8C-83A1-F6EECF244321}">
                <p14:modId xmlns:p14="http://schemas.microsoft.com/office/powerpoint/2010/main" val="1075229809"/>
              </p:ext>
            </p:extLst>
          </p:nvPr>
        </p:nvGraphicFramePr>
        <p:xfrm>
          <a:off x="2307549" y="5798744"/>
          <a:ext cx="7576902"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22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4" name="Title 3">
            <a:extLst>
              <a:ext uri="{FF2B5EF4-FFF2-40B4-BE49-F238E27FC236}">
                <a16:creationId xmlns:a16="http://schemas.microsoft.com/office/drawing/2014/main" id="{45BD3973-BCD1-4B0F-93E1-F8F508D1B2E4}"/>
              </a:ext>
            </a:extLst>
          </p:cNvPr>
          <p:cNvSpPr>
            <a:spLocks noGrp="1"/>
          </p:cNvSpPr>
          <p:nvPr>
            <p:ph type="ctrTitle"/>
          </p:nvPr>
        </p:nvSpPr>
        <p:spPr>
          <a:xfrm>
            <a:off x="775622" y="4504119"/>
            <a:ext cx="10640754" cy="775845"/>
          </a:xfrm>
        </p:spPr>
        <p:txBody>
          <a:bodyPr anchor="b">
            <a:normAutofit/>
          </a:bodyPr>
          <a:lstStyle/>
          <a:p>
            <a:r>
              <a:rPr lang="en-AU" sz="4400" dirty="0">
                <a:solidFill>
                  <a:srgbClr val="FFFFFF"/>
                </a:solidFill>
              </a:rPr>
              <a:t>Any Questions?</a:t>
            </a:r>
          </a:p>
        </p:txBody>
      </p:sp>
      <p:pic>
        <p:nvPicPr>
          <p:cNvPr id="26" name="Picture 25">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3" name="Picture 2" descr="A picture containing drawing&#10;&#10;Description automatically generated">
            <a:extLst>
              <a:ext uri="{FF2B5EF4-FFF2-40B4-BE49-F238E27FC236}">
                <a16:creationId xmlns:a16="http://schemas.microsoft.com/office/drawing/2014/main" id="{77A71264-0BF4-48F3-B963-462733558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50" y="18524"/>
            <a:ext cx="1852308" cy="979077"/>
          </a:xfrm>
          <a:prstGeom prst="rect">
            <a:avLst/>
          </a:prstGeom>
        </p:spPr>
      </p:pic>
      <p:pic>
        <p:nvPicPr>
          <p:cNvPr id="8" name="Graphic 7" descr="Question mark">
            <a:extLst>
              <a:ext uri="{FF2B5EF4-FFF2-40B4-BE49-F238E27FC236}">
                <a16:creationId xmlns:a16="http://schemas.microsoft.com/office/drawing/2014/main" id="{31137F60-B39C-4E06-A56F-5A5D31A519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4005" y="1202358"/>
            <a:ext cx="2803359" cy="2803359"/>
          </a:xfrm>
          <a:prstGeom prst="rect">
            <a:avLst/>
          </a:prstGeom>
        </p:spPr>
      </p:pic>
      <p:sp>
        <p:nvSpPr>
          <p:cNvPr id="2" name="TextBox 1">
            <a:extLst>
              <a:ext uri="{FF2B5EF4-FFF2-40B4-BE49-F238E27FC236}">
                <a16:creationId xmlns:a16="http://schemas.microsoft.com/office/drawing/2014/main" id="{16AD92DF-B614-4E3D-9B9F-E0C23766F1AC}"/>
              </a:ext>
            </a:extLst>
          </p:cNvPr>
          <p:cNvSpPr txBox="1"/>
          <p:nvPr/>
        </p:nvSpPr>
        <p:spPr>
          <a:xfrm>
            <a:off x="902952" y="1112015"/>
            <a:ext cx="2571732" cy="830997"/>
          </a:xfrm>
          <a:prstGeom prst="rect">
            <a:avLst/>
          </a:prstGeom>
          <a:noFill/>
        </p:spPr>
        <p:txBody>
          <a:bodyPr wrap="square" rtlCol="0">
            <a:spAutoFit/>
          </a:bodyPr>
          <a:lstStyle/>
          <a:p>
            <a:pPr algn="ctr"/>
            <a:r>
              <a:rPr lang="en-AU" sz="1600" dirty="0">
                <a:latin typeface="Bradley Hand ITC" panose="03070402050302030203" pitchFamily="66" charset="0"/>
                <a:ea typeface="Adobe Song Std L" panose="02020300000000000000" pitchFamily="18" charset="-128"/>
              </a:rPr>
              <a:t>“There are no strangers here, only friends you haven’t yet met” </a:t>
            </a:r>
            <a:r>
              <a:rPr lang="en-AU" sz="800" dirty="0">
                <a:latin typeface="Bradley Hand ITC" panose="03070402050302030203" pitchFamily="66" charset="0"/>
                <a:ea typeface="Adobe Song Std L" panose="02020300000000000000" pitchFamily="18" charset="-128"/>
              </a:rPr>
              <a:t>W.B Yeats</a:t>
            </a:r>
          </a:p>
        </p:txBody>
      </p:sp>
      <p:sp>
        <p:nvSpPr>
          <p:cNvPr id="5" name="TextBox 4">
            <a:extLst>
              <a:ext uri="{FF2B5EF4-FFF2-40B4-BE49-F238E27FC236}">
                <a16:creationId xmlns:a16="http://schemas.microsoft.com/office/drawing/2014/main" id="{969C811E-6CCF-5046-910D-10D27D995550}"/>
              </a:ext>
            </a:extLst>
          </p:cNvPr>
          <p:cNvSpPr txBox="1"/>
          <p:nvPr/>
        </p:nvSpPr>
        <p:spPr>
          <a:xfrm>
            <a:off x="2803408" y="108546"/>
            <a:ext cx="6164552" cy="461665"/>
          </a:xfrm>
          <a:prstGeom prst="rect">
            <a:avLst/>
          </a:prstGeom>
          <a:noFill/>
        </p:spPr>
        <p:txBody>
          <a:bodyPr wrap="square" rtlCol="0">
            <a:spAutoFit/>
          </a:bodyPr>
          <a:lstStyle/>
          <a:p>
            <a:pPr algn="ctr"/>
            <a:r>
              <a:rPr lang="en-AU" sz="2400" i="1" dirty="0">
                <a:latin typeface="Arial" panose="020B0604020202020204" pitchFamily="34" charset="0"/>
                <a:cs typeface="Arial" panose="020B0604020202020204" pitchFamily="34" charset="0"/>
              </a:rPr>
              <a:t>Start the Silicosis conversation</a:t>
            </a:r>
          </a:p>
        </p:txBody>
      </p:sp>
      <p:sp>
        <p:nvSpPr>
          <p:cNvPr id="6" name="TextBox 5">
            <a:extLst>
              <a:ext uri="{FF2B5EF4-FFF2-40B4-BE49-F238E27FC236}">
                <a16:creationId xmlns:a16="http://schemas.microsoft.com/office/drawing/2014/main" id="{E1AA98C4-530D-0043-99B0-BCF15E0079A9}"/>
              </a:ext>
            </a:extLst>
          </p:cNvPr>
          <p:cNvSpPr txBox="1"/>
          <p:nvPr/>
        </p:nvSpPr>
        <p:spPr>
          <a:xfrm>
            <a:off x="515947" y="6310174"/>
            <a:ext cx="3442573" cy="584775"/>
          </a:xfrm>
          <a:prstGeom prst="rect">
            <a:avLst/>
          </a:prstGeom>
          <a:noFill/>
        </p:spPr>
        <p:txBody>
          <a:bodyPr wrap="square" rtlCol="0">
            <a:spAutoFit/>
          </a:bodyPr>
          <a:lstStyle/>
          <a:p>
            <a:r>
              <a:rPr lang="en-AU" sz="1600" dirty="0">
                <a:latin typeface="Bradley Hand ITC" panose="03070402050302030203" pitchFamily="66" charset="0"/>
                <a:ea typeface="Adobe Song Std L" panose="02020300000000000000" pitchFamily="18" charset="-128"/>
              </a:rPr>
              <a:t>Talk to a mate about Silicosis….. That conversation could save a life!</a:t>
            </a:r>
          </a:p>
        </p:txBody>
      </p:sp>
      <p:sp>
        <p:nvSpPr>
          <p:cNvPr id="7" name="TextBox 6">
            <a:extLst>
              <a:ext uri="{FF2B5EF4-FFF2-40B4-BE49-F238E27FC236}">
                <a16:creationId xmlns:a16="http://schemas.microsoft.com/office/drawing/2014/main" id="{262AD893-2FBF-4A99-AEA2-569D880D0D32}"/>
              </a:ext>
            </a:extLst>
          </p:cNvPr>
          <p:cNvSpPr txBox="1"/>
          <p:nvPr/>
        </p:nvSpPr>
        <p:spPr>
          <a:xfrm>
            <a:off x="8826128" y="256187"/>
            <a:ext cx="3257836" cy="1077218"/>
          </a:xfrm>
          <a:prstGeom prst="rect">
            <a:avLst/>
          </a:prstGeom>
          <a:noFill/>
        </p:spPr>
        <p:txBody>
          <a:bodyPr wrap="square" rtlCol="0">
            <a:spAutoFit/>
          </a:bodyPr>
          <a:lstStyle/>
          <a:p>
            <a:r>
              <a:rPr lang="en-AU" sz="1600" dirty="0">
                <a:latin typeface="Bradley Hand ITC" panose="03070402050302030203" pitchFamily="66" charset="0"/>
                <a:ea typeface="Adobe Song Std L" panose="02020300000000000000" pitchFamily="18" charset="-128"/>
              </a:rPr>
              <a:t>“Being a stonemason, that was my life, being with the boys, working hard but having a laugh too, that was my world, my identity” </a:t>
            </a:r>
          </a:p>
        </p:txBody>
      </p:sp>
      <p:sp>
        <p:nvSpPr>
          <p:cNvPr id="9" name="TextBox 8">
            <a:extLst>
              <a:ext uri="{FF2B5EF4-FFF2-40B4-BE49-F238E27FC236}">
                <a16:creationId xmlns:a16="http://schemas.microsoft.com/office/drawing/2014/main" id="{C26E2049-82CD-4956-9304-1B6E314607D2}"/>
              </a:ext>
            </a:extLst>
          </p:cNvPr>
          <p:cNvSpPr txBox="1"/>
          <p:nvPr/>
        </p:nvSpPr>
        <p:spPr>
          <a:xfrm>
            <a:off x="288808" y="2604037"/>
            <a:ext cx="2514600" cy="1107996"/>
          </a:xfrm>
          <a:prstGeom prst="rect">
            <a:avLst/>
          </a:prstGeom>
          <a:noFill/>
        </p:spPr>
        <p:txBody>
          <a:bodyPr wrap="square" rtlCol="0">
            <a:spAutoFit/>
          </a:bodyPr>
          <a:lstStyle/>
          <a:p>
            <a:r>
              <a:rPr lang="en-AU" sz="1600" dirty="0">
                <a:latin typeface="Bradley Hand ITC" panose="03070402050302030203" pitchFamily="66" charset="0"/>
                <a:ea typeface="Adobe Song Std L" panose="02020300000000000000" pitchFamily="18" charset="-128"/>
              </a:rPr>
              <a:t>“The decisions that you make today-  your future self will thank you” </a:t>
            </a:r>
          </a:p>
          <a:p>
            <a:endParaRPr lang="en-AU" dirty="0"/>
          </a:p>
        </p:txBody>
      </p:sp>
      <p:sp>
        <p:nvSpPr>
          <p:cNvPr id="10" name="TextBox 9">
            <a:extLst>
              <a:ext uri="{FF2B5EF4-FFF2-40B4-BE49-F238E27FC236}">
                <a16:creationId xmlns:a16="http://schemas.microsoft.com/office/drawing/2014/main" id="{3A36FA60-9813-43EA-8C3F-460B091DED9F}"/>
              </a:ext>
            </a:extLst>
          </p:cNvPr>
          <p:cNvSpPr txBox="1"/>
          <p:nvPr/>
        </p:nvSpPr>
        <p:spPr>
          <a:xfrm>
            <a:off x="8268241" y="1857781"/>
            <a:ext cx="3503127" cy="1569660"/>
          </a:xfrm>
          <a:prstGeom prst="rect">
            <a:avLst/>
          </a:prstGeom>
          <a:noFill/>
        </p:spPr>
        <p:txBody>
          <a:bodyPr wrap="square" rtlCol="0">
            <a:spAutoFit/>
          </a:bodyPr>
          <a:lstStyle/>
          <a:p>
            <a:r>
              <a:rPr lang="en-US" sz="1600" dirty="0">
                <a:latin typeface="Bradley Hand ITC" panose="03070402050302030203" pitchFamily="66" charset="0"/>
              </a:rPr>
              <a:t>“I am more than this illness, you know, I don’t want sympathy, I want things to change for the other guys, I want to be part of that change, I want this to matter” </a:t>
            </a:r>
          </a:p>
          <a:p>
            <a:r>
              <a:rPr lang="en-US" sz="1600" dirty="0">
                <a:latin typeface="Bradley Hand ITC" panose="03070402050302030203" pitchFamily="66" charset="0"/>
              </a:rPr>
              <a:t>Adam Emery, (Silicosis sufferer)</a:t>
            </a:r>
            <a:endParaRPr lang="en-AU" sz="1600" dirty="0">
              <a:latin typeface="Bradley Hand ITC" panose="03070402050302030203" pitchFamily="66" charset="0"/>
            </a:endParaRPr>
          </a:p>
        </p:txBody>
      </p:sp>
    </p:spTree>
    <p:extLst>
      <p:ext uri="{BB962C8B-B14F-4D97-AF65-F5344CB8AC3E}">
        <p14:creationId xmlns:p14="http://schemas.microsoft.com/office/powerpoint/2010/main" val="393382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Rectangle 35">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E91C47-0837-409B-A3BD-E36980DB633A}"/>
              </a:ext>
            </a:extLst>
          </p:cNvPr>
          <p:cNvSpPr>
            <a:spLocks noGrp="1"/>
          </p:cNvSpPr>
          <p:nvPr>
            <p:ph type="title"/>
          </p:nvPr>
        </p:nvSpPr>
        <p:spPr>
          <a:xfrm>
            <a:off x="5724945" y="5273872"/>
            <a:ext cx="5996918" cy="636480"/>
          </a:xfrm>
        </p:spPr>
        <p:txBody>
          <a:bodyPr vert="horz" lIns="91440" tIns="45720" rIns="91440" bIns="45720" rtlCol="0" anchor="ctr">
            <a:normAutofit fontScale="90000"/>
          </a:bodyPr>
          <a:lstStyle/>
          <a:p>
            <a:pPr algn="ctr"/>
            <a:br>
              <a:rPr lang="en-US" sz="1500" dirty="0">
                <a:solidFill>
                  <a:schemeClr val="accent4">
                    <a:lumMod val="50000"/>
                  </a:schemeClr>
                </a:solidFill>
                <a:latin typeface="Arial" panose="020B0604020202020204" pitchFamily="34" charset="0"/>
                <a:cs typeface="Arial" panose="020B0604020202020204" pitchFamily="34" charset="0"/>
              </a:rPr>
            </a:br>
            <a:r>
              <a:rPr lang="en-US" sz="1500" b="1" i="1" dirty="0">
                <a:solidFill>
                  <a:schemeClr val="accent4">
                    <a:lumMod val="50000"/>
                  </a:schemeClr>
                </a:solidFill>
                <a:latin typeface="Arial" panose="020B0604020202020204" pitchFamily="34" charset="0"/>
                <a:cs typeface="Arial" panose="020B0604020202020204" pitchFamily="34" charset="0"/>
              </a:rPr>
              <a:t>The Silicosis Support Network understands that there are often more questions than answers when you receive a diagnosis like Silicosis. ASK we are here to help !</a:t>
            </a:r>
            <a:endParaRPr lang="en-US" sz="1500" b="1" i="1" dirty="0"/>
          </a:p>
        </p:txBody>
      </p:sp>
      <p:sp>
        <p:nvSpPr>
          <p:cNvPr id="38" name="Rectangle 3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0" name="Rectangle 39">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A24E9B0-A797-4325-B33A-27AB8159410F}"/>
              </a:ext>
            </a:extLst>
          </p:cNvPr>
          <p:cNvSpPr txBox="1"/>
          <p:nvPr/>
        </p:nvSpPr>
        <p:spPr>
          <a:xfrm>
            <a:off x="5250106" y="586822"/>
            <a:ext cx="6106742" cy="164592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Website:	www.silicosissupport.org.au</a:t>
            </a:r>
          </a:p>
          <a:p>
            <a:pPr indent="-228600" defTabSz="914400">
              <a:lnSpc>
                <a:spcPct val="9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Phone:		1800 76 412 </a:t>
            </a:r>
          </a:p>
          <a:p>
            <a:pPr indent="-228600" defTabSz="914400">
              <a:lnSpc>
                <a:spcPct val="9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email us at:	inquiries@ssn.org.au </a:t>
            </a:r>
          </a:p>
          <a:p>
            <a:pPr indent="-228600" defTabSz="914400">
              <a:lnSpc>
                <a:spcPct val="90000"/>
              </a:lnSpc>
              <a:spcAft>
                <a:spcPts val="600"/>
              </a:spcAft>
              <a:buFont typeface="Arial" panose="020B0604020202020204" pitchFamily="34" charset="0"/>
              <a:buChar char="•"/>
            </a:pPr>
            <a:endParaRPr lang="en-US" dirty="0"/>
          </a:p>
        </p:txBody>
      </p:sp>
      <p:pic>
        <p:nvPicPr>
          <p:cNvPr id="10" name="Picture 9" descr="A picture containing drawing&#10;&#10;Description automatically generated">
            <a:extLst>
              <a:ext uri="{FF2B5EF4-FFF2-40B4-BE49-F238E27FC236}">
                <a16:creationId xmlns:a16="http://schemas.microsoft.com/office/drawing/2014/main" id="{F2614BF5-7E73-493D-BBA4-9837EFEBD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1" y="2461649"/>
            <a:ext cx="5402362" cy="2855534"/>
          </a:xfrm>
          <a:prstGeom prst="rect">
            <a:avLst/>
          </a:prstGeom>
        </p:spPr>
      </p:pic>
      <p:sp>
        <p:nvSpPr>
          <p:cNvPr id="6" name="TextBox 5">
            <a:extLst>
              <a:ext uri="{FF2B5EF4-FFF2-40B4-BE49-F238E27FC236}">
                <a16:creationId xmlns:a16="http://schemas.microsoft.com/office/drawing/2014/main" id="{9D15BE96-79C8-4326-A1B4-CE891E5D5094}"/>
              </a:ext>
            </a:extLst>
          </p:cNvPr>
          <p:cNvSpPr txBox="1"/>
          <p:nvPr/>
        </p:nvSpPr>
        <p:spPr>
          <a:xfrm>
            <a:off x="824267" y="365125"/>
            <a:ext cx="3638573" cy="1938992"/>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Reach out and remember: </a:t>
            </a:r>
            <a:br>
              <a:rPr lang="en-US" sz="2400" dirty="0">
                <a:latin typeface="Arial" panose="020B0604020202020204" pitchFamily="34" charset="0"/>
                <a:cs typeface="Arial" panose="020B0604020202020204" pitchFamily="34" charset="0"/>
              </a:rPr>
            </a:br>
            <a:r>
              <a:rPr lang="en-US" sz="2400" i="1" dirty="0">
                <a:solidFill>
                  <a:schemeClr val="accent4">
                    <a:lumMod val="75000"/>
                  </a:schemeClr>
                </a:solidFill>
                <a:latin typeface="Arial" panose="020B0604020202020204" pitchFamily="34" charset="0"/>
                <a:cs typeface="Arial" panose="020B0604020202020204" pitchFamily="34" charset="0"/>
              </a:rPr>
              <a:t>Protect yourself now so that you can breathe easily later…..</a:t>
            </a:r>
            <a:endParaRPr lang="en-AU" sz="2400" i="1" dirty="0">
              <a:solidFill>
                <a:schemeClr val="accent4">
                  <a:lumMod val="75000"/>
                </a:schemeClr>
              </a:solidFill>
            </a:endParaRPr>
          </a:p>
        </p:txBody>
      </p:sp>
      <p:grpSp>
        <p:nvGrpSpPr>
          <p:cNvPr id="11" name="Group 10">
            <a:extLst>
              <a:ext uri="{FF2B5EF4-FFF2-40B4-BE49-F238E27FC236}">
                <a16:creationId xmlns:a16="http://schemas.microsoft.com/office/drawing/2014/main" id="{837DF48C-01FB-48A2-A3E4-1CA08ECA97D2}"/>
              </a:ext>
            </a:extLst>
          </p:cNvPr>
          <p:cNvGrpSpPr/>
          <p:nvPr/>
        </p:nvGrpSpPr>
        <p:grpSpPr>
          <a:xfrm>
            <a:off x="2176920" y="6102930"/>
            <a:ext cx="7576902" cy="636480"/>
            <a:chOff x="0" y="4925"/>
            <a:chExt cx="7576902" cy="636480"/>
          </a:xfrm>
        </p:grpSpPr>
        <p:sp>
          <p:nvSpPr>
            <p:cNvPr id="12" name="Rectangle: Rounded Corners 11">
              <a:extLst>
                <a:ext uri="{FF2B5EF4-FFF2-40B4-BE49-F238E27FC236}">
                  <a16:creationId xmlns:a16="http://schemas.microsoft.com/office/drawing/2014/main" id="{123A1053-EB0D-4643-9BDA-A29467FAFDA6}"/>
                </a:ext>
              </a:extLst>
            </p:cNvPr>
            <p:cNvSpPr/>
            <p:nvPr/>
          </p:nvSpPr>
          <p:spPr>
            <a:xfrm>
              <a:off x="0" y="4925"/>
              <a:ext cx="7576902" cy="6364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D6272817-6FB0-4814-BD74-21F7B9DFCB2A}"/>
                </a:ext>
              </a:extLst>
            </p:cNvPr>
            <p:cNvSpPr txBox="1"/>
            <p:nvPr/>
          </p:nvSpPr>
          <p:spPr>
            <a:xfrm>
              <a:off x="31070" y="55986"/>
              <a:ext cx="7514762" cy="574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Although the Silicosis Support Network is here to help, you should </a:t>
              </a:r>
              <a:r>
                <a:rPr lang="en-AU" sz="1600" b="1" kern="1200" dirty="0"/>
                <a:t>always seek medical advice from a qualified GP and/or specialist </a:t>
              </a:r>
              <a:r>
                <a:rPr lang="en-AU" sz="1600" kern="1200" dirty="0"/>
                <a:t>regarding any questions or concerns you have about your health</a:t>
              </a:r>
            </a:p>
          </p:txBody>
        </p:sp>
      </p:grpSp>
      <p:pic>
        <p:nvPicPr>
          <p:cNvPr id="9" name="Picture 8">
            <a:extLst>
              <a:ext uri="{FF2B5EF4-FFF2-40B4-BE49-F238E27FC236}">
                <a16:creationId xmlns:a16="http://schemas.microsoft.com/office/drawing/2014/main" id="{24D2AD7D-D2F5-451D-8CF2-5E7C569E5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37" y="2551943"/>
            <a:ext cx="4185138" cy="3507493"/>
          </a:xfrm>
          <a:prstGeom prst="rect">
            <a:avLst/>
          </a:prstGeom>
        </p:spPr>
      </p:pic>
    </p:spTree>
    <p:extLst>
      <p:ext uri="{BB962C8B-B14F-4D97-AF65-F5344CB8AC3E}">
        <p14:creationId xmlns:p14="http://schemas.microsoft.com/office/powerpoint/2010/main" val="264629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6A4C-D050-4906-9D25-E1828C06D8AF}"/>
              </a:ext>
            </a:extLst>
          </p:cNvPr>
          <p:cNvSpPr>
            <a:spLocks noGrp="1"/>
          </p:cNvSpPr>
          <p:nvPr>
            <p:ph type="title"/>
          </p:nvPr>
        </p:nvSpPr>
        <p:spPr>
          <a:xfrm>
            <a:off x="326571" y="885204"/>
            <a:ext cx="5777204" cy="538540"/>
          </a:xfrm>
        </p:spPr>
        <p:txBody>
          <a:bodyPr anchor="b">
            <a:normAutofit/>
          </a:bodyPr>
          <a:lstStyle/>
          <a:p>
            <a:r>
              <a:rPr lang="en-AU" sz="2800" b="1" dirty="0">
                <a:latin typeface="Arial" panose="020B0604020202020204" pitchFamily="34" charset="0"/>
                <a:cs typeface="Arial" panose="020B0604020202020204" pitchFamily="34" charset="0"/>
              </a:rPr>
              <a:t>Purpose of this presentation</a:t>
            </a:r>
          </a:p>
        </p:txBody>
      </p:sp>
      <p:sp>
        <p:nvSpPr>
          <p:cNvPr id="3" name="Content Placeholder 2">
            <a:extLst>
              <a:ext uri="{FF2B5EF4-FFF2-40B4-BE49-F238E27FC236}">
                <a16:creationId xmlns:a16="http://schemas.microsoft.com/office/drawing/2014/main" id="{835DB4B9-876D-4A4D-89C7-00BEBBDA4C6B}"/>
              </a:ext>
            </a:extLst>
          </p:cNvPr>
          <p:cNvSpPr>
            <a:spLocks noGrp="1"/>
          </p:cNvSpPr>
          <p:nvPr>
            <p:ph idx="1"/>
          </p:nvPr>
        </p:nvSpPr>
        <p:spPr>
          <a:xfrm>
            <a:off x="326571" y="1639615"/>
            <a:ext cx="5671557" cy="1081551"/>
          </a:xfrm>
        </p:spPr>
        <p:txBody>
          <a:bodyPr>
            <a:normAutofit/>
          </a:bodyPr>
          <a:lstStyle/>
          <a:p>
            <a:pPr algn="just"/>
            <a:r>
              <a:rPr lang="en-AU" sz="1800" dirty="0">
                <a:effectLst/>
                <a:latin typeface="Arial" panose="020B0604020202020204" pitchFamily="34" charset="0"/>
                <a:ea typeface="Times New Roman" panose="02020603050405020304" pitchFamily="18" charset="0"/>
                <a:cs typeface="Arial" panose="020B0604020202020204" pitchFamily="34" charset="0"/>
              </a:rPr>
              <a:t>Due to the re-emergence of Silicosis, it is important that information is accessible for employers and employees as knowledge</a:t>
            </a:r>
            <a:r>
              <a:rPr lang="en-AU" sz="1800" dirty="0">
                <a:latin typeface="Arial" panose="020B0604020202020204" pitchFamily="34" charset="0"/>
                <a:ea typeface="Times New Roman" panose="02020603050405020304" pitchFamily="18" charset="0"/>
                <a:cs typeface="Arial" panose="020B0604020202020204" pitchFamily="34" charset="0"/>
              </a:rPr>
              <a:t> is the key to preventing this disease.</a:t>
            </a:r>
          </a:p>
          <a:p>
            <a:pPr marL="0" indent="0">
              <a:buNone/>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endParaRPr lang="en-AU" sz="1100" dirty="0">
              <a:solidFill>
                <a:schemeClr val="bg1"/>
              </a:solidFill>
            </a:endParaRPr>
          </a:p>
        </p:txBody>
      </p:sp>
      <p:pic>
        <p:nvPicPr>
          <p:cNvPr id="7" name="Picture 6">
            <a:extLst>
              <a:ext uri="{FF2B5EF4-FFF2-40B4-BE49-F238E27FC236}">
                <a16:creationId xmlns:a16="http://schemas.microsoft.com/office/drawing/2014/main" id="{6011622B-C3DB-5E40-B4A3-8505FBF8B53C}"/>
              </a:ext>
            </a:extLst>
          </p:cNvPr>
          <p:cNvPicPr>
            <a:picLocks noChangeAspect="1"/>
          </p:cNvPicPr>
          <p:nvPr/>
        </p:nvPicPr>
        <p:blipFill rotWithShape="1">
          <a:blip r:embed="rId4">
            <a:extLst>
              <a:ext uri="{28A0092B-C50C-407E-A947-70E740481C1C}">
                <a14:useLocalDpi xmlns:a14="http://schemas.microsoft.com/office/drawing/2010/main" val="0"/>
              </a:ext>
            </a:extLst>
          </a:blip>
          <a:srcRect b="4888"/>
          <a:stretch/>
        </p:blipFill>
        <p:spPr>
          <a:xfrm>
            <a:off x="6820138" y="515157"/>
            <a:ext cx="4445000" cy="5073279"/>
          </a:xfrm>
          <a:prstGeom prst="rect">
            <a:avLst/>
          </a:prstGeom>
        </p:spPr>
      </p:pic>
      <p:sp>
        <p:nvSpPr>
          <p:cNvPr id="4" name="TextBox 3">
            <a:extLst>
              <a:ext uri="{FF2B5EF4-FFF2-40B4-BE49-F238E27FC236}">
                <a16:creationId xmlns:a16="http://schemas.microsoft.com/office/drawing/2014/main" id="{18ED1C6E-11CB-4689-9F10-CEB2DE1D0A2E}"/>
              </a:ext>
            </a:extLst>
          </p:cNvPr>
          <p:cNvSpPr txBox="1"/>
          <p:nvPr/>
        </p:nvSpPr>
        <p:spPr>
          <a:xfrm>
            <a:off x="326571" y="2818860"/>
            <a:ext cx="5655588"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The purpose is to also ensure that staff and contractors understand the hazards, how to eliminate any health or environmental risk and comply with legislative requirements.</a:t>
            </a:r>
          </a:p>
          <a:p>
            <a:pPr marL="285750" indent="-285750">
              <a:buFont typeface="Arial" panose="020B0604020202020204" pitchFamily="34" charset="0"/>
              <a:buChar char="•"/>
            </a:pPr>
            <a:endParaRPr lang="en-AU" dirty="0"/>
          </a:p>
        </p:txBody>
      </p:sp>
      <p:graphicFrame>
        <p:nvGraphicFramePr>
          <p:cNvPr id="8" name="Diagram 7">
            <a:extLst>
              <a:ext uri="{FF2B5EF4-FFF2-40B4-BE49-F238E27FC236}">
                <a16:creationId xmlns:a16="http://schemas.microsoft.com/office/drawing/2014/main" id="{0BCC7DD8-E6C5-4B54-A251-BC9F82B83B83}"/>
              </a:ext>
            </a:extLst>
          </p:cNvPr>
          <p:cNvGraphicFramePr/>
          <p:nvPr>
            <p:extLst>
              <p:ext uri="{D42A27DB-BD31-4B8C-83A1-F6EECF244321}">
                <p14:modId xmlns:p14="http://schemas.microsoft.com/office/powerpoint/2010/main" val="3979021991"/>
              </p:ext>
            </p:extLst>
          </p:nvPr>
        </p:nvGraphicFramePr>
        <p:xfrm>
          <a:off x="648243" y="5827922"/>
          <a:ext cx="5133860" cy="3693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13" descr="A picture containing window, drawing&#10;&#10;Description automatically generated">
            <a:extLst>
              <a:ext uri="{FF2B5EF4-FFF2-40B4-BE49-F238E27FC236}">
                <a16:creationId xmlns:a16="http://schemas.microsoft.com/office/drawing/2014/main" id="{8BCFA06F-127F-4611-A415-0561A5BC14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97" y="4433195"/>
            <a:ext cx="1295577" cy="1295577"/>
          </a:xfrm>
          <a:prstGeom prst="rect">
            <a:avLst/>
          </a:prstGeom>
        </p:spPr>
      </p:pic>
      <p:grpSp>
        <p:nvGrpSpPr>
          <p:cNvPr id="10" name="Group 9">
            <a:extLst>
              <a:ext uri="{FF2B5EF4-FFF2-40B4-BE49-F238E27FC236}">
                <a16:creationId xmlns:a16="http://schemas.microsoft.com/office/drawing/2014/main" id="{A598B2E4-2E5B-4374-89A1-2146B89DB29D}"/>
              </a:ext>
            </a:extLst>
          </p:cNvPr>
          <p:cNvGrpSpPr/>
          <p:nvPr/>
        </p:nvGrpSpPr>
        <p:grpSpPr>
          <a:xfrm>
            <a:off x="2315324" y="5925616"/>
            <a:ext cx="7576902" cy="874386"/>
            <a:chOff x="0" y="4925"/>
            <a:chExt cx="7576902" cy="636480"/>
          </a:xfrm>
        </p:grpSpPr>
        <p:sp>
          <p:nvSpPr>
            <p:cNvPr id="11" name="Rectangle: Rounded Corners 10">
              <a:extLst>
                <a:ext uri="{FF2B5EF4-FFF2-40B4-BE49-F238E27FC236}">
                  <a16:creationId xmlns:a16="http://schemas.microsoft.com/office/drawing/2014/main" id="{07748151-463B-4B17-B089-6ECBB2862B5E}"/>
                </a:ext>
              </a:extLst>
            </p:cNvPr>
            <p:cNvSpPr/>
            <p:nvPr/>
          </p:nvSpPr>
          <p:spPr>
            <a:xfrm>
              <a:off x="0" y="4925"/>
              <a:ext cx="7576902" cy="6364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89380CEB-4EAC-4FDA-B1B0-5BEE89522AD6}"/>
                </a:ext>
              </a:extLst>
            </p:cNvPr>
            <p:cNvSpPr txBox="1"/>
            <p:nvPr/>
          </p:nvSpPr>
          <p:spPr>
            <a:xfrm>
              <a:off x="31070" y="55986"/>
              <a:ext cx="7514762" cy="585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Although the Silicosis Support Network is here to help, you should </a:t>
              </a:r>
              <a:r>
                <a:rPr lang="en-AU" sz="1600" b="1" kern="1200" dirty="0"/>
                <a:t>always seek medical advice from a qualified GP and/or specialist </a:t>
              </a:r>
              <a:r>
                <a:rPr lang="en-AU" sz="1600" kern="1200" dirty="0"/>
                <a:t>regarding any questions or concerns you have about your health</a:t>
              </a:r>
            </a:p>
          </p:txBody>
        </p:sp>
      </p:grpSp>
    </p:spTree>
    <p:custDataLst>
      <p:tags r:id="rId1"/>
    </p:custDataLst>
    <p:extLst>
      <p:ext uri="{BB962C8B-B14F-4D97-AF65-F5344CB8AC3E}">
        <p14:creationId xmlns:p14="http://schemas.microsoft.com/office/powerpoint/2010/main" val="17716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6A4C-D050-4906-9D25-E1828C06D8AF}"/>
              </a:ext>
            </a:extLst>
          </p:cNvPr>
          <p:cNvSpPr>
            <a:spLocks noGrp="1"/>
          </p:cNvSpPr>
          <p:nvPr>
            <p:ph type="title"/>
          </p:nvPr>
        </p:nvSpPr>
        <p:spPr>
          <a:xfrm>
            <a:off x="453190" y="0"/>
            <a:ext cx="5777204" cy="1325563"/>
          </a:xfrm>
        </p:spPr>
        <p:txBody>
          <a:bodyPr anchor="b">
            <a:normAutofit/>
          </a:bodyPr>
          <a:lstStyle/>
          <a:p>
            <a:r>
              <a:rPr lang="en-US" sz="2800" b="1" dirty="0">
                <a:effectLst/>
                <a:latin typeface="Verdana" panose="020B0604030504040204" pitchFamily="34" charset="0"/>
                <a:ea typeface="Calibri" panose="020F0502020204030204" pitchFamily="34" charset="0"/>
                <a:cs typeface="Times New Roman" panose="02020603050405020304" pitchFamily="18" charset="0"/>
              </a:rPr>
              <a:t>What is crystalline silica?</a:t>
            </a:r>
            <a:br>
              <a:rPr lang="en-A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AU" sz="2800" dirty="0">
              <a:solidFill>
                <a:schemeClr val="bg1"/>
              </a:solidFill>
            </a:endParaRPr>
          </a:p>
        </p:txBody>
      </p:sp>
      <p:sp>
        <p:nvSpPr>
          <p:cNvPr id="3" name="Content Placeholder 2">
            <a:extLst>
              <a:ext uri="{FF2B5EF4-FFF2-40B4-BE49-F238E27FC236}">
                <a16:creationId xmlns:a16="http://schemas.microsoft.com/office/drawing/2014/main" id="{835DB4B9-876D-4A4D-89C7-00BEBBDA4C6B}"/>
              </a:ext>
            </a:extLst>
          </p:cNvPr>
          <p:cNvSpPr>
            <a:spLocks noGrp="1"/>
          </p:cNvSpPr>
          <p:nvPr>
            <p:ph idx="1"/>
          </p:nvPr>
        </p:nvSpPr>
        <p:spPr>
          <a:xfrm>
            <a:off x="362511" y="3672630"/>
            <a:ext cx="7431659" cy="1194823"/>
          </a:xfrm>
        </p:spPr>
        <p:txBody>
          <a:bodyPr>
            <a:normAutofit/>
          </a:bodyPr>
          <a:lstStyle/>
          <a:p>
            <a:pPr algn="just">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The most common form of crystalline silica is quartz. Crystalline silica is found in varying proportions in aggregates, mortar, concrete and stone. Granite contains 25 to 40% quartz, shales average 22% and sandstones average 67% quartz. Quartz is the major component of sand in locations like stream beds, beaches and deserts. Other polymorphs of silicon dioxide, including cristobalite and tridymite are less common.</a:t>
            </a:r>
            <a:endParaRPr lang="en-AU" sz="1400" dirty="0">
              <a:latin typeface="Arial" panose="020B0604020202020204" pitchFamily="34" charset="0"/>
              <a:ea typeface="Calibri" panose="020F0502020204030204" pitchFamily="34" charset="0"/>
              <a:cs typeface="Arial" panose="020B0604020202020204" pitchFamily="34" charset="0"/>
            </a:endParaRPr>
          </a:p>
          <a:p>
            <a:pPr>
              <a:spcAft>
                <a:spcPts val="800"/>
              </a:spcAft>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000" dirty="0">
              <a:solidFill>
                <a:schemeClr val="bg1"/>
              </a:solidFill>
            </a:endParaRPr>
          </a:p>
        </p:txBody>
      </p:sp>
      <p:sp>
        <p:nvSpPr>
          <p:cNvPr id="6" name="TextBox 5">
            <a:extLst>
              <a:ext uri="{FF2B5EF4-FFF2-40B4-BE49-F238E27FC236}">
                <a16:creationId xmlns:a16="http://schemas.microsoft.com/office/drawing/2014/main" id="{943B44FA-3F38-104D-8A7D-A13C9E330E64}"/>
              </a:ext>
            </a:extLst>
          </p:cNvPr>
          <p:cNvSpPr txBox="1"/>
          <p:nvPr/>
        </p:nvSpPr>
        <p:spPr>
          <a:xfrm>
            <a:off x="362511" y="4890501"/>
            <a:ext cx="11270512" cy="1918474"/>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An increase in the number of workers diagnosed with Silicosis and Progressive Massive Fibrosis (PMF) has been linked to working with composite stone. Composite stone products can contain up to 97 per cent silica. The high amount of silica means that there is a very high risk of workers developing breathing problems and Silicosis if they breathe in dust made from these products. Dust containing respirable crystalline silica (RCS) is generated by high-energy processes such as cutting, sawing, grinding, drilling, polishing, scabbling and crushing of silica-containing materials.</a:t>
            </a:r>
          </a:p>
          <a:p>
            <a:pPr marL="285750" indent="-285750" algn="just">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Typical leading industries include: • tunneling • foundries • stonemasonry • cement manufacturing • power generation • brick and tile manufacturing • ceramics • construction, including granite grinding and polishing • metal polishing • architectural abrasive blasting • quarrying.</a:t>
            </a:r>
            <a:endParaRPr lang="en-AU" sz="14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D92D8159-D86C-4F8B-BCC2-2A9887D31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001" y="678069"/>
            <a:ext cx="3864487" cy="3881739"/>
          </a:xfrm>
          <a:prstGeom prst="rect">
            <a:avLst/>
          </a:prstGeom>
          <a:effectLst>
            <a:softEdge rad="63500"/>
          </a:effectLst>
        </p:spPr>
      </p:pic>
      <p:sp>
        <p:nvSpPr>
          <p:cNvPr id="8" name="TextBox 7">
            <a:extLst>
              <a:ext uri="{FF2B5EF4-FFF2-40B4-BE49-F238E27FC236}">
                <a16:creationId xmlns:a16="http://schemas.microsoft.com/office/drawing/2014/main" id="{8923E85A-20C8-452B-91C3-813F6BBEEF29}"/>
              </a:ext>
            </a:extLst>
          </p:cNvPr>
          <p:cNvSpPr txBox="1"/>
          <p:nvPr/>
        </p:nvSpPr>
        <p:spPr>
          <a:xfrm>
            <a:off x="362512" y="1136872"/>
            <a:ext cx="7431659" cy="1508105"/>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Silica is silicon dioxide, a naturally occurring, widely abundant mineral that forms the major component of most rocks and soils. There are non-crystalline and crystalline forms of silica. Crystalline silica is also known as free silica. Crystalline silica dust particles that are small enough to penetrate deep into the lung are termed respirable. Respirable crystalline silica may cause lung damage and disease</a:t>
            </a:r>
            <a:r>
              <a:rPr lang="en-US" dirty="0">
                <a:latin typeface="Arial" panose="020B0604020202020204" pitchFamily="34" charset="0"/>
                <a:cs typeface="Arial" panose="020B0604020202020204" pitchFamily="34" charset="0"/>
              </a:rPr>
              <a:t>.</a:t>
            </a:r>
          </a:p>
          <a:p>
            <a:pPr algn="just"/>
            <a:endParaRPr lang="en-AU" dirty="0"/>
          </a:p>
        </p:txBody>
      </p:sp>
      <p:sp>
        <p:nvSpPr>
          <p:cNvPr id="9" name="TextBox 8">
            <a:extLst>
              <a:ext uri="{FF2B5EF4-FFF2-40B4-BE49-F238E27FC236}">
                <a16:creationId xmlns:a16="http://schemas.microsoft.com/office/drawing/2014/main" id="{C6655B6D-6582-4044-97CA-D6C31FF661A4}"/>
              </a:ext>
            </a:extLst>
          </p:cNvPr>
          <p:cNvSpPr txBox="1"/>
          <p:nvPr/>
        </p:nvSpPr>
        <p:spPr>
          <a:xfrm>
            <a:off x="362511" y="2533438"/>
            <a:ext cx="7431659" cy="1231106"/>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There is no cure for Silicosis—prevention is the only option and for many years, it has been known that prolonged inhalation with consistent exposure (around 5-7 years) of respirable crystalline silica dust may cause a specific type of lung damage called Silicosis. In fact, Silicosis is the world’s oldest known occupational disease. </a:t>
            </a:r>
          </a:p>
          <a:p>
            <a:endParaRPr lang="en-AU" dirty="0"/>
          </a:p>
        </p:txBody>
      </p:sp>
    </p:spTree>
    <p:custDataLst>
      <p:tags r:id="rId1"/>
    </p:custDataLst>
    <p:extLst>
      <p:ext uri="{BB962C8B-B14F-4D97-AF65-F5344CB8AC3E}">
        <p14:creationId xmlns:p14="http://schemas.microsoft.com/office/powerpoint/2010/main" val="264769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 shot of a computer&#10;&#10;Description automatically generated">
            <a:extLst>
              <a:ext uri="{FF2B5EF4-FFF2-40B4-BE49-F238E27FC236}">
                <a16:creationId xmlns:a16="http://schemas.microsoft.com/office/drawing/2014/main" id="{9544014A-6D10-4370-95B6-7BFEB182F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727" y="0"/>
            <a:ext cx="10073285" cy="6887717"/>
          </a:xfrm>
          <a:prstGeom prst="rect">
            <a:avLst/>
          </a:prstGeom>
        </p:spPr>
      </p:pic>
      <p:pic>
        <p:nvPicPr>
          <p:cNvPr id="4" name="Online Media 3" title="Silica Exposure">
            <a:hlinkClick r:id="" action="ppaction://media"/>
            <a:extLst>
              <a:ext uri="{FF2B5EF4-FFF2-40B4-BE49-F238E27FC236}">
                <a16:creationId xmlns:a16="http://schemas.microsoft.com/office/drawing/2014/main" id="{1BBD32AF-9DED-44C0-8FD1-DFB39F6D608F}"/>
              </a:ext>
            </a:extLst>
          </p:cNvPr>
          <p:cNvPicPr>
            <a:picLocks noGrp="1" noRot="1" noChangeAspect="1"/>
          </p:cNvPicPr>
          <p:nvPr>
            <p:ph idx="1"/>
            <a:videoFile r:link="rId1"/>
          </p:nvPr>
        </p:nvPicPr>
        <p:blipFill>
          <a:blip r:embed="rId5">
            <a:alphaModFix/>
          </a:blip>
          <a:stretch>
            <a:fillRect/>
          </a:stretch>
        </p:blipFill>
        <p:spPr>
          <a:xfrm>
            <a:off x="1059354" y="232680"/>
            <a:ext cx="9816029" cy="5521783"/>
          </a:xfrm>
          <a:prstGeom prst="rect">
            <a:avLst/>
          </a:prstGeom>
          <a:effectLst>
            <a:softEdge rad="63500"/>
          </a:effectLst>
        </p:spPr>
      </p:pic>
    </p:spTree>
    <p:extLst>
      <p:ext uri="{BB962C8B-B14F-4D97-AF65-F5344CB8AC3E}">
        <p14:creationId xmlns:p14="http://schemas.microsoft.com/office/powerpoint/2010/main" val="3583189689"/>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6E58-92BE-4284-B9D0-0C09EEF712C9}"/>
              </a:ext>
            </a:extLst>
          </p:cNvPr>
          <p:cNvSpPr>
            <a:spLocks noGrp="1"/>
          </p:cNvSpPr>
          <p:nvPr>
            <p:ph type="title"/>
          </p:nvPr>
        </p:nvSpPr>
        <p:spPr>
          <a:xfrm>
            <a:off x="101930" y="139494"/>
            <a:ext cx="10515600" cy="656153"/>
          </a:xfrm>
        </p:spPr>
        <p:txBody>
          <a:bodyPr>
            <a:normAutofit/>
          </a:bodyPr>
          <a:lstStyle/>
          <a:p>
            <a:r>
              <a:rPr lang="en-AU" sz="2800" dirty="0">
                <a:latin typeface="Arial" panose="020B0604020202020204" pitchFamily="34" charset="0"/>
                <a:cs typeface="Arial" panose="020B0604020202020204" pitchFamily="34" charset="0"/>
              </a:rPr>
              <a:t>Daniel’s Story</a:t>
            </a:r>
          </a:p>
        </p:txBody>
      </p:sp>
      <p:sp>
        <p:nvSpPr>
          <p:cNvPr id="3" name="Content Placeholder 2">
            <a:extLst>
              <a:ext uri="{FF2B5EF4-FFF2-40B4-BE49-F238E27FC236}">
                <a16:creationId xmlns:a16="http://schemas.microsoft.com/office/drawing/2014/main" id="{1E42B804-7BF4-462C-ADBA-BE7C484EC38B}"/>
              </a:ext>
            </a:extLst>
          </p:cNvPr>
          <p:cNvSpPr>
            <a:spLocks noGrp="1"/>
          </p:cNvSpPr>
          <p:nvPr>
            <p:ph idx="1"/>
          </p:nvPr>
        </p:nvSpPr>
        <p:spPr>
          <a:xfrm>
            <a:off x="98962" y="841956"/>
            <a:ext cx="6922727" cy="851377"/>
          </a:xfrm>
        </p:spPr>
        <p:txBody>
          <a:bodyPr>
            <a:normAutofit/>
          </a:bodyPr>
          <a:lstStyle/>
          <a:p>
            <a:pPr algn="just"/>
            <a:r>
              <a:rPr lang="en-AU" sz="1400" dirty="0">
                <a:latin typeface="Arial" panose="020B0604020202020204" pitchFamily="34" charset="0"/>
                <a:cs typeface="Arial" panose="020B0604020202020204" pitchFamily="34" charset="0"/>
              </a:rPr>
              <a:t>Daniel’s passion is to help people affected by Silicosis to have access to the support and services they deserve</a:t>
            </a:r>
          </a:p>
          <a:p>
            <a:pPr algn="just"/>
            <a:r>
              <a:rPr lang="en-AU" sz="1400" dirty="0">
                <a:latin typeface="Arial" panose="020B0604020202020204" pitchFamily="34" charset="0"/>
                <a:cs typeface="Arial" panose="020B0604020202020204" pitchFamily="34" charset="0"/>
              </a:rPr>
              <a:t>Daniel’s goal for Silicosis sufferers remains the same:</a:t>
            </a:r>
            <a:endParaRPr lang="en-AU" sz="1400" b="1" dirty="0">
              <a:latin typeface="Arial" panose="020B0604020202020204" pitchFamily="34" charset="0"/>
              <a:cs typeface="Arial" panose="020B0604020202020204" pitchFamily="34" charset="0"/>
            </a:endParaRPr>
          </a:p>
          <a:p>
            <a:pPr algn="just"/>
            <a:endParaRPr lang="en-AU" sz="1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E85C83-8B77-444E-96F3-AB141099AE6C}"/>
              </a:ext>
            </a:extLst>
          </p:cNvPr>
          <p:cNvSpPr txBox="1"/>
          <p:nvPr/>
        </p:nvSpPr>
        <p:spPr>
          <a:xfrm>
            <a:off x="98962" y="3950723"/>
            <a:ext cx="12093038" cy="296741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In June 2020, Daniel completed his compensation case with Workcover, QLD and was assessed as having a ‘terminal condition’ due to </a:t>
            </a:r>
            <a:r>
              <a:rPr lang="en-US" sz="1400" b="1" dirty="0">
                <a:latin typeface="Arial" panose="020B0604020202020204" pitchFamily="34" charset="0"/>
                <a:cs typeface="Arial" panose="020B0604020202020204" pitchFamily="34" charset="0"/>
              </a:rPr>
              <a:t>Silicosis</a:t>
            </a:r>
            <a:r>
              <a:rPr lang="en-US" sz="1400" dirty="0">
                <a:latin typeface="Arial" panose="020B0604020202020204" pitchFamily="34" charset="0"/>
                <a:cs typeface="Arial" panose="020B0604020202020204" pitchFamily="34" charset="0"/>
              </a:rPr>
              <a:t> and therefore awarded the ‘special lump sum benefit’ (</a:t>
            </a:r>
            <a:r>
              <a:rPr lang="en-US" sz="1400" b="1" dirty="0">
                <a:latin typeface="Arial" panose="020B0604020202020204" pitchFamily="34" charset="0"/>
                <a:cs typeface="Arial" panose="020B0604020202020204" pitchFamily="34" charset="0"/>
              </a:rPr>
              <a:t>a ‘terminal condition’ is a legal term defined, as a condition that is expected to terminate the worker’s life). </a:t>
            </a:r>
          </a:p>
          <a:p>
            <a:pPr marL="285750" indent="-285750" algn="just">
              <a:lnSpc>
                <a:spcPct val="150000"/>
              </a:lnSpc>
              <a:buFont typeface="Arial" panose="020B0604020202020204" pitchFamily="34" charset="0"/>
              <a:buChar char="•"/>
            </a:pPr>
            <a:r>
              <a:rPr lang="en-AU" sz="1400" dirty="0">
                <a:latin typeface="Arial" panose="020B0604020202020204" pitchFamily="34" charset="0"/>
                <a:cs typeface="Arial" panose="020B0604020202020204" pitchFamily="34" charset="0"/>
              </a:rPr>
              <a:t>Despite the difficulty and challenges of deteriorating health and a forced career change, Daniel has decided to enrol in a dual Diploma of Business/Management and Leadership. Despite a different work environment Daniel knows, that having a new purpose which includes focusing on the people and relationships in his life, then everything else will follow. </a:t>
            </a:r>
            <a:endParaRPr lang="en-AU" sz="1400" b="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AU" sz="1400" dirty="0">
                <a:latin typeface="Arial" panose="020B0604020202020204" pitchFamily="34" charset="0"/>
                <a:cs typeface="Arial" panose="020B0604020202020204" pitchFamily="34" charset="0"/>
              </a:rPr>
              <a:t>According to Daniel, he is feeling relieved that he can finally move forward with his life which will include consistent health monitoring and management. </a:t>
            </a:r>
          </a:p>
          <a:p>
            <a:pPr marL="285750" indent="-285750">
              <a:lnSpc>
                <a:spcPct val="150000"/>
              </a:lnSpc>
              <a:buFont typeface="Arial" panose="020B0604020202020204" pitchFamily="34" charset="0"/>
              <a:buChar char="•"/>
            </a:pPr>
            <a:endParaRPr lang="en-AU" sz="1400" dirty="0"/>
          </a:p>
        </p:txBody>
      </p:sp>
      <p:graphicFrame>
        <p:nvGraphicFramePr>
          <p:cNvPr id="9" name="Diagram 8">
            <a:extLst>
              <a:ext uri="{FF2B5EF4-FFF2-40B4-BE49-F238E27FC236}">
                <a16:creationId xmlns:a16="http://schemas.microsoft.com/office/drawing/2014/main" id="{EFE527E9-53EA-4B60-946E-9F93A3E1EEF4}"/>
              </a:ext>
            </a:extLst>
          </p:cNvPr>
          <p:cNvGraphicFramePr/>
          <p:nvPr>
            <p:extLst>
              <p:ext uri="{D42A27DB-BD31-4B8C-83A1-F6EECF244321}">
                <p14:modId xmlns:p14="http://schemas.microsoft.com/office/powerpoint/2010/main" val="2072004826"/>
              </p:ext>
            </p:extLst>
          </p:nvPr>
        </p:nvGraphicFramePr>
        <p:xfrm>
          <a:off x="86712" y="1659094"/>
          <a:ext cx="6922727" cy="41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38327D9-58C1-4BC2-A88E-006676FB7609}"/>
              </a:ext>
            </a:extLst>
          </p:cNvPr>
          <p:cNvSpPr txBox="1"/>
          <p:nvPr/>
        </p:nvSpPr>
        <p:spPr>
          <a:xfrm>
            <a:off x="155188" y="2099439"/>
            <a:ext cx="6785776" cy="13450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Daniel is 32 years old and after 15 years doing a job that he loved, he was diagnosed with complicated Silicosis and will never work as a stonemason again</a:t>
            </a:r>
          </a:p>
          <a:p>
            <a:pPr marL="285750" indent="-285750">
              <a:lnSpc>
                <a:spcPct val="150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“Being a stonemason, that was my life, being with the boys, working hard but having a laugh too, that was my world, my identity” </a:t>
            </a:r>
          </a:p>
        </p:txBody>
      </p:sp>
      <p:pic>
        <p:nvPicPr>
          <p:cNvPr id="11" name="Picture 10">
            <a:extLst>
              <a:ext uri="{FF2B5EF4-FFF2-40B4-BE49-F238E27FC236}">
                <a16:creationId xmlns:a16="http://schemas.microsoft.com/office/drawing/2014/main" id="{CBF3F29C-7ECA-4615-A309-2209F7B0BC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2756" y="172727"/>
            <a:ext cx="5048440" cy="2841015"/>
          </a:xfrm>
          <a:prstGeom prst="rect">
            <a:avLst/>
          </a:prstGeom>
        </p:spPr>
      </p:pic>
      <p:sp>
        <p:nvSpPr>
          <p:cNvPr id="12" name="TextBox 11">
            <a:extLst>
              <a:ext uri="{FF2B5EF4-FFF2-40B4-BE49-F238E27FC236}">
                <a16:creationId xmlns:a16="http://schemas.microsoft.com/office/drawing/2014/main" id="{A12130CF-541D-4AC1-A57E-DEDC3BF15B49}"/>
              </a:ext>
            </a:extLst>
          </p:cNvPr>
          <p:cNvSpPr txBox="1"/>
          <p:nvPr/>
        </p:nvSpPr>
        <p:spPr>
          <a:xfrm>
            <a:off x="121871" y="3440412"/>
            <a:ext cx="1194825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He is a loving father of two daughters </a:t>
            </a:r>
            <a:r>
              <a:rPr lang="en-US" sz="1400" b="1" dirty="0">
                <a:latin typeface="Arial" panose="020B0604020202020204" pitchFamily="34" charset="0"/>
                <a:cs typeface="Arial" panose="020B0604020202020204" pitchFamily="34" charset="0"/>
              </a:rPr>
              <a:t>“I try and stay active but it’s a struggle. I can barely kick the ball with the kids for 10 minutes without stopping to catch my breath, the kids don’t get it. I hate that they see me like that, but that’s the legacy of Silicosis”. </a:t>
            </a:r>
          </a:p>
        </p:txBody>
      </p:sp>
    </p:spTree>
    <p:extLst>
      <p:ext uri="{BB962C8B-B14F-4D97-AF65-F5344CB8AC3E}">
        <p14:creationId xmlns:p14="http://schemas.microsoft.com/office/powerpoint/2010/main" val="83910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0"/>
            <a:lum/>
          </a:blip>
          <a:srcRect/>
          <a:tile tx="0" ty="0" sx="100000" sy="100000" flip="none" algn="tl"/>
        </a:blipFill>
        <a:effectLst/>
      </p:bgPr>
    </p:bg>
    <p:spTree>
      <p:nvGrpSpPr>
        <p:cNvPr id="1" name=""/>
        <p:cNvGrpSpPr/>
        <p:nvPr/>
      </p:nvGrpSpPr>
      <p:grpSpPr>
        <a:xfrm>
          <a:off x="0" y="0"/>
          <a:ext cx="0" cy="0"/>
          <a:chOff x="0" y="0"/>
          <a:chExt cx="0" cy="0"/>
        </a:xfrm>
      </p:grpSpPr>
      <p:sp useBgFill="1">
        <p:nvSpPr>
          <p:cNvPr id="39" name="Rectangle 3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B46E7DB-4CE8-4AD7-A28B-9805CB3E8C2D}"/>
              </a:ext>
            </a:extLst>
          </p:cNvPr>
          <p:cNvPicPr>
            <a:picLocks noChangeAspect="1"/>
          </p:cNvPicPr>
          <p:nvPr/>
        </p:nvPicPr>
        <p:blipFill rotWithShape="1">
          <a:blip r:embed="rId5">
            <a:alphaModFix amt="40000"/>
          </a:blip>
          <a:srcRect t="8" b="38008"/>
          <a:stretch/>
        </p:blipFill>
        <p:spPr>
          <a:xfrm>
            <a:off x="20" y="10"/>
            <a:ext cx="12191979" cy="6857990"/>
          </a:xfrm>
          <a:prstGeom prst="rect">
            <a:avLst/>
          </a:prstGeom>
          <a:blipFill>
            <a:blip r:embed="rId4">
              <a:alphaModFix amt="21000"/>
            </a:blip>
            <a:tile tx="0" ty="0" sx="100000" sy="100000" flip="none" algn="tl"/>
          </a:blipFill>
        </p:spPr>
      </p:pic>
      <p:sp>
        <p:nvSpPr>
          <p:cNvPr id="2" name="Title 1">
            <a:extLst>
              <a:ext uri="{FF2B5EF4-FFF2-40B4-BE49-F238E27FC236}">
                <a16:creationId xmlns:a16="http://schemas.microsoft.com/office/drawing/2014/main" id="{12F51883-AC73-4193-9CA8-4A40507CAA8A}"/>
              </a:ext>
            </a:extLst>
          </p:cNvPr>
          <p:cNvSpPr>
            <a:spLocks noGrp="1"/>
          </p:cNvSpPr>
          <p:nvPr>
            <p:ph type="title"/>
          </p:nvPr>
        </p:nvSpPr>
        <p:spPr>
          <a:xfrm>
            <a:off x="841248" y="3241202"/>
            <a:ext cx="10506456" cy="518584"/>
          </a:xfrm>
        </p:spPr>
        <p:txBody>
          <a:bodyPr anchor="b">
            <a:normAutofit/>
          </a:bodyPr>
          <a:lstStyle/>
          <a:p>
            <a:r>
              <a:rPr lang="en-AU" sz="2800" b="1" dirty="0">
                <a:solidFill>
                  <a:schemeClr val="bg1"/>
                </a:solidFill>
                <a:latin typeface="Arial" panose="020B0604020202020204" pitchFamily="34" charset="0"/>
                <a:cs typeface="Arial" panose="020B0604020202020204" pitchFamily="34" charset="0"/>
              </a:rPr>
              <a:t>Examples of material containing Silica:</a:t>
            </a:r>
          </a:p>
        </p:txBody>
      </p:sp>
      <p:sp>
        <p:nvSpPr>
          <p:cNvPr id="40"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1"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954FAA-72B7-4F05-930F-3A7822E77A59}"/>
              </a:ext>
            </a:extLst>
          </p:cNvPr>
          <p:cNvSpPr>
            <a:spLocks noGrp="1"/>
          </p:cNvSpPr>
          <p:nvPr>
            <p:ph idx="1"/>
          </p:nvPr>
        </p:nvSpPr>
        <p:spPr>
          <a:xfrm>
            <a:off x="841248" y="3820590"/>
            <a:ext cx="10506456" cy="2670048"/>
          </a:xfrm>
        </p:spPr>
        <p:txBody>
          <a:bodyPr>
            <a:normAutofit/>
          </a:bodyPr>
          <a:lstStyle/>
          <a:p>
            <a:pPr marL="0" indent="0" fontAlgn="base">
              <a:buNone/>
            </a:pPr>
            <a:r>
              <a:rPr lang="en-AU"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AU" sz="20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Type</a:t>
            </a:r>
            <a:r>
              <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AU"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AU" sz="20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Amount</a:t>
            </a:r>
            <a:endPar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fontAlgn="base"/>
            <a:r>
              <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Granite 							25 to 40%</a:t>
            </a:r>
          </a:p>
          <a:p>
            <a:pPr fontAlgn="base"/>
            <a:r>
              <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Shale								22%</a:t>
            </a:r>
          </a:p>
          <a:p>
            <a:pPr fontAlgn="base"/>
            <a:r>
              <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Natural sandstone 						67%</a:t>
            </a:r>
          </a:p>
          <a:p>
            <a:pPr fontAlgn="base"/>
            <a:r>
              <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Composite (engineered or manufactured) stone		&gt; 90%</a:t>
            </a:r>
          </a:p>
          <a:p>
            <a:pPr fontAlgn="base"/>
            <a:r>
              <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Aggregates, mortar and concrete	 			various</a:t>
            </a:r>
          </a:p>
          <a:p>
            <a:endParaRPr lang="en-AU" sz="2000" dirty="0"/>
          </a:p>
        </p:txBody>
      </p:sp>
    </p:spTree>
    <p:custDataLst>
      <p:tags r:id="rId1"/>
    </p:custDataLst>
    <p:extLst>
      <p:ext uri="{BB962C8B-B14F-4D97-AF65-F5344CB8AC3E}">
        <p14:creationId xmlns:p14="http://schemas.microsoft.com/office/powerpoint/2010/main" val="24360551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3B8C-A607-483E-9CEC-0C7185DF841E}"/>
              </a:ext>
            </a:extLst>
          </p:cNvPr>
          <p:cNvSpPr>
            <a:spLocks noGrp="1"/>
          </p:cNvSpPr>
          <p:nvPr>
            <p:ph type="title"/>
          </p:nvPr>
        </p:nvSpPr>
        <p:spPr>
          <a:xfrm>
            <a:off x="1053571" y="136846"/>
            <a:ext cx="10084857" cy="1325563"/>
          </a:xfrm>
        </p:spPr>
        <p:txBody>
          <a:bodyPr anchor="b">
            <a:normAutofit/>
          </a:bodyPr>
          <a:lstStyle/>
          <a:p>
            <a:pPr algn="ctr"/>
            <a:r>
              <a:rPr lang="en-US" sz="2400" b="1" kern="0" dirty="0">
                <a:effectLst/>
                <a:latin typeface="Arial" panose="020B0604020202020204" pitchFamily="34" charset="0"/>
                <a:ea typeface="Times New Roman" panose="02020603050405020304" pitchFamily="18" charset="0"/>
                <a:cs typeface="Arial" panose="020B0604020202020204" pitchFamily="34" charset="0"/>
              </a:rPr>
              <a:t>Work activities that may represent a high-risk exposure</a:t>
            </a:r>
            <a:br>
              <a:rPr lang="en-AU" sz="21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br>
            <a:endParaRPr lang="en-AU" sz="2100" dirty="0">
              <a:solidFill>
                <a:schemeClr val="bg1"/>
              </a:solidFill>
            </a:endParaRPr>
          </a:p>
        </p:txBody>
      </p:sp>
      <p:sp>
        <p:nvSpPr>
          <p:cNvPr id="3" name="Content Placeholder 2">
            <a:extLst>
              <a:ext uri="{FF2B5EF4-FFF2-40B4-BE49-F238E27FC236}">
                <a16:creationId xmlns:a16="http://schemas.microsoft.com/office/drawing/2014/main" id="{1D53E570-9E38-41D1-8151-BE1763A46802}"/>
              </a:ext>
            </a:extLst>
          </p:cNvPr>
          <p:cNvSpPr>
            <a:spLocks noGrp="1"/>
          </p:cNvSpPr>
          <p:nvPr>
            <p:ph idx="1"/>
          </p:nvPr>
        </p:nvSpPr>
        <p:spPr>
          <a:xfrm>
            <a:off x="304716" y="2385739"/>
            <a:ext cx="5042429" cy="4595963"/>
          </a:xfrm>
        </p:spPr>
        <p:txBody>
          <a:bodyPr>
            <a:normAutofit/>
          </a:bodyPr>
          <a:lstStyle/>
          <a:p>
            <a:pPr marL="0" indent="0" algn="just">
              <a:buNone/>
            </a:pPr>
            <a:r>
              <a:rPr lang="en-US" sz="1400" dirty="0">
                <a:latin typeface="Arial" panose="020B0604020202020204" pitchFamily="34" charset="0"/>
                <a:cs typeface="Arial" panose="020B0604020202020204" pitchFamily="34" charset="0"/>
              </a:rPr>
              <a:t>Other </a:t>
            </a:r>
            <a:r>
              <a:rPr lang="en-US" sz="1400" b="1" dirty="0">
                <a:latin typeface="Arial" panose="020B0604020202020204" pitchFamily="34" charset="0"/>
                <a:cs typeface="Arial" panose="020B0604020202020204" pitchFamily="34" charset="0"/>
              </a:rPr>
              <a:t>Examples</a:t>
            </a:r>
            <a:r>
              <a:rPr lang="en-US" sz="1400" dirty="0">
                <a:latin typeface="Arial" panose="020B0604020202020204" pitchFamily="34" charset="0"/>
                <a:cs typeface="Arial" panose="020B0604020202020204" pitchFamily="34" charset="0"/>
              </a:rPr>
              <a:t> of work activities involving crystalline silica that require special attention when assessing exposure include but not limited to:</a:t>
            </a:r>
          </a:p>
          <a:p>
            <a:pPr algn="just"/>
            <a:r>
              <a:rPr lang="en-US" sz="1400" dirty="0">
                <a:latin typeface="Arial" panose="020B0604020202020204" pitchFamily="34" charset="0"/>
                <a:cs typeface="Arial" panose="020B0604020202020204" pitchFamily="34" charset="0"/>
              </a:rPr>
              <a:t>excavation, earth moving and drilling plant operations </a:t>
            </a:r>
          </a:p>
          <a:p>
            <a:pPr algn="just"/>
            <a:r>
              <a:rPr lang="en-US" sz="1400" dirty="0">
                <a:latin typeface="Arial" panose="020B0604020202020204" pitchFamily="34" charset="0"/>
                <a:cs typeface="Arial" panose="020B0604020202020204" pitchFamily="34" charset="0"/>
              </a:rPr>
              <a:t>clay and stone processing machine operations </a:t>
            </a:r>
          </a:p>
          <a:p>
            <a:pPr algn="just"/>
            <a:r>
              <a:rPr lang="en-US" sz="1400" dirty="0">
                <a:latin typeface="Arial" panose="020B0604020202020204" pitchFamily="34" charset="0"/>
                <a:cs typeface="Arial" panose="020B0604020202020204" pitchFamily="34" charset="0"/>
              </a:rPr>
              <a:t>paving and surfacing </a:t>
            </a:r>
          </a:p>
          <a:p>
            <a:pPr algn="just"/>
            <a:r>
              <a:rPr lang="en-US" sz="1400" dirty="0">
                <a:latin typeface="Arial" panose="020B0604020202020204" pitchFamily="34" charset="0"/>
                <a:cs typeface="Arial" panose="020B0604020202020204" pitchFamily="34" charset="0"/>
              </a:rPr>
              <a:t>mining, quarrying and mineral ore treating processes </a:t>
            </a:r>
          </a:p>
          <a:p>
            <a:pPr algn="just"/>
            <a:r>
              <a:rPr lang="en-US" sz="1400" dirty="0">
                <a:latin typeface="Arial" panose="020B0604020202020204" pitchFamily="34" charset="0"/>
                <a:cs typeface="Arial" panose="020B0604020202020204" pitchFamily="34" charset="0"/>
              </a:rPr>
              <a:t>road construction and tunneling </a:t>
            </a:r>
          </a:p>
          <a:p>
            <a:pPr algn="just"/>
            <a:r>
              <a:rPr lang="en-US" sz="1400" dirty="0">
                <a:latin typeface="Arial" panose="020B0604020202020204" pitchFamily="34" charset="0"/>
                <a:cs typeface="Arial" panose="020B0604020202020204" pitchFamily="34" charset="0"/>
              </a:rPr>
              <a:t> construction laboring and demolition </a:t>
            </a:r>
          </a:p>
          <a:p>
            <a:pPr algn="just"/>
            <a:r>
              <a:rPr lang="en-US" sz="1400" dirty="0">
                <a:latin typeface="Arial" panose="020B0604020202020204" pitchFamily="34" charset="0"/>
                <a:cs typeface="Arial" panose="020B0604020202020204" pitchFamily="34" charset="0"/>
              </a:rPr>
              <a:t> brick, concrete or stone cutting; especially using dry methods </a:t>
            </a:r>
          </a:p>
          <a:p>
            <a:endParaRPr lang="en-AU" sz="700" dirty="0">
              <a:solidFill>
                <a:schemeClr val="bg1"/>
              </a:solidFill>
            </a:endParaRPr>
          </a:p>
        </p:txBody>
      </p:sp>
      <p:sp>
        <p:nvSpPr>
          <p:cNvPr id="11" name="Content Placeholder 2">
            <a:extLst>
              <a:ext uri="{FF2B5EF4-FFF2-40B4-BE49-F238E27FC236}">
                <a16:creationId xmlns:a16="http://schemas.microsoft.com/office/drawing/2014/main" id="{16E23818-3C38-4FF5-863C-3930CF8DE881}"/>
              </a:ext>
            </a:extLst>
          </p:cNvPr>
          <p:cNvSpPr txBox="1">
            <a:spLocks/>
          </p:cNvSpPr>
          <p:nvPr/>
        </p:nvSpPr>
        <p:spPr>
          <a:xfrm>
            <a:off x="6518754" y="2385739"/>
            <a:ext cx="5278016" cy="4577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t> </a:t>
            </a:r>
            <a:r>
              <a:rPr lang="en-US" sz="1400" dirty="0">
                <a:latin typeface="Arial" panose="020B0604020202020204" pitchFamily="34" charset="0"/>
                <a:cs typeface="Arial" panose="020B0604020202020204" pitchFamily="34" charset="0"/>
              </a:rPr>
              <a:t>abrasive blasting (blasting agent must not contain greater than one per cent of crystalline silica) </a:t>
            </a:r>
          </a:p>
          <a:p>
            <a:pPr algn="just"/>
            <a:r>
              <a:rPr lang="en-US" sz="1400" dirty="0">
                <a:latin typeface="Arial" panose="020B0604020202020204" pitchFamily="34" charset="0"/>
                <a:cs typeface="Arial" panose="020B0604020202020204" pitchFamily="34" charset="0"/>
              </a:rPr>
              <a:t>foundry casting </a:t>
            </a:r>
          </a:p>
          <a:p>
            <a:pPr algn="just"/>
            <a:r>
              <a:rPr lang="en-US" sz="1400" dirty="0">
                <a:latin typeface="Arial" panose="020B0604020202020204" pitchFamily="34" charset="0"/>
                <a:cs typeface="Arial" panose="020B0604020202020204" pitchFamily="34" charset="0"/>
              </a:rPr>
              <a:t>angle grinding, jack hammering and chiseling of concrete or masonry </a:t>
            </a:r>
          </a:p>
          <a:p>
            <a:pPr algn="just"/>
            <a:r>
              <a:rPr lang="en-US" sz="1400" dirty="0">
                <a:latin typeface="Arial" panose="020B0604020202020204" pitchFamily="34" charset="0"/>
                <a:cs typeface="Arial" panose="020B0604020202020204" pitchFamily="34" charset="0"/>
              </a:rPr>
              <a:t> hydraulic fracturing of gas and oil wells </a:t>
            </a:r>
          </a:p>
          <a:p>
            <a:pPr algn="just"/>
            <a:r>
              <a:rPr lang="en-US" sz="1400" dirty="0">
                <a:latin typeface="Arial" panose="020B0604020202020204" pitchFamily="34" charset="0"/>
                <a:cs typeface="Arial" panose="020B0604020202020204" pitchFamily="34" charset="0"/>
              </a:rPr>
              <a:t> pottery and other ceramics industries </a:t>
            </a:r>
          </a:p>
          <a:p>
            <a:pPr algn="just"/>
            <a:r>
              <a:rPr lang="en-US" sz="1400" dirty="0">
                <a:latin typeface="Arial" panose="020B0604020202020204" pitchFamily="34" charset="0"/>
                <a:cs typeface="Arial" panose="020B0604020202020204" pitchFamily="34" charset="0"/>
              </a:rPr>
              <a:t>crushing, loading, hauling and dumping of rock or muck, and </a:t>
            </a:r>
          </a:p>
          <a:p>
            <a:pPr algn="just"/>
            <a:r>
              <a:rPr lang="en-US" sz="1400" dirty="0">
                <a:latin typeface="Arial" panose="020B0604020202020204" pitchFamily="34" charset="0"/>
                <a:cs typeface="Arial" panose="020B0604020202020204" pitchFamily="34" charset="0"/>
              </a:rPr>
              <a:t> clean-up activities such as sweeping or </a:t>
            </a:r>
            <a:r>
              <a:rPr lang="en-AU" sz="1400" dirty="0">
                <a:latin typeface="Arial" panose="020B0604020202020204" pitchFamily="34" charset="0"/>
                <a:cs typeface="Arial" panose="020B0604020202020204" pitchFamily="34" charset="0"/>
              </a:rPr>
              <a:t>pressurised</a:t>
            </a:r>
            <a:r>
              <a:rPr lang="en-US" sz="1400" dirty="0">
                <a:latin typeface="Arial" panose="020B0604020202020204" pitchFamily="34" charset="0"/>
                <a:cs typeface="Arial" panose="020B0604020202020204" pitchFamily="34" charset="0"/>
              </a:rPr>
              <a:t> air blowing of dust. </a:t>
            </a:r>
          </a:p>
          <a:p>
            <a:endParaRPr lang="en-AU" sz="700" dirty="0">
              <a:solidFill>
                <a:schemeClr val="bg1"/>
              </a:solidFill>
            </a:endParaRPr>
          </a:p>
        </p:txBody>
      </p:sp>
      <p:sp>
        <p:nvSpPr>
          <p:cNvPr id="4" name="TextBox 3">
            <a:extLst>
              <a:ext uri="{FF2B5EF4-FFF2-40B4-BE49-F238E27FC236}">
                <a16:creationId xmlns:a16="http://schemas.microsoft.com/office/drawing/2014/main" id="{57549C85-9990-43AE-8438-6E6C9973CF15}"/>
              </a:ext>
            </a:extLst>
          </p:cNvPr>
          <p:cNvSpPr txBox="1"/>
          <p:nvPr/>
        </p:nvSpPr>
        <p:spPr>
          <a:xfrm>
            <a:off x="345487" y="1462409"/>
            <a:ext cx="10003316" cy="923330"/>
          </a:xfrm>
          <a:prstGeom prst="rect">
            <a:avLst/>
          </a:prstGeom>
          <a:noFill/>
        </p:spPr>
        <p:txBody>
          <a:bodyPr wrap="square" rtlCol="0">
            <a:spAutoFit/>
          </a:bodyPr>
          <a:lstStyle/>
          <a:p>
            <a:pPr algn="just"/>
            <a:r>
              <a:rPr lang="en-AU" i="1" dirty="0">
                <a:latin typeface="Arial" panose="020B0604020202020204" pitchFamily="34" charset="0"/>
                <a:cs typeface="Arial" panose="020B0604020202020204" pitchFamily="34" charset="0"/>
              </a:rPr>
              <a:t>Currently the </a:t>
            </a:r>
            <a:r>
              <a:rPr lang="en-US" sz="1800" i="1" dirty="0">
                <a:latin typeface="Arial" panose="020B0604020202020204" pitchFamily="34" charset="0"/>
                <a:cs typeface="Arial" panose="020B0604020202020204" pitchFamily="34" charset="0"/>
              </a:rPr>
              <a:t>fabrication, installation, maintenance and removal of composite stone countertops industry has the highest number of Silicosis suffers</a:t>
            </a:r>
          </a:p>
          <a:p>
            <a:endParaRPr lang="en-AU" dirty="0"/>
          </a:p>
        </p:txBody>
      </p:sp>
      <p:pic>
        <p:nvPicPr>
          <p:cNvPr id="8" name="Picture 7" descr="A close up of a sign&#10;&#10;Description automatically generated">
            <a:extLst>
              <a:ext uri="{FF2B5EF4-FFF2-40B4-BE49-F238E27FC236}">
                <a16:creationId xmlns:a16="http://schemas.microsoft.com/office/drawing/2014/main" id="{061D7FE0-BC1E-44E5-8899-0635AFE50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290"/>
            <a:ext cx="1277119" cy="1277119"/>
          </a:xfrm>
          <a:prstGeom prst="rect">
            <a:avLst/>
          </a:prstGeom>
        </p:spPr>
      </p:pic>
      <p:pic>
        <p:nvPicPr>
          <p:cNvPr id="10" name="Picture 9" descr="A close up of a sign&#10;&#10;Description automatically generated">
            <a:extLst>
              <a:ext uri="{FF2B5EF4-FFF2-40B4-BE49-F238E27FC236}">
                <a16:creationId xmlns:a16="http://schemas.microsoft.com/office/drawing/2014/main" id="{C307F742-2942-4E11-B0DF-D6C9E738B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2658" y="3711302"/>
            <a:ext cx="1277119" cy="1277119"/>
          </a:xfrm>
          <a:prstGeom prst="rect">
            <a:avLst/>
          </a:prstGeom>
        </p:spPr>
      </p:pic>
      <p:pic>
        <p:nvPicPr>
          <p:cNvPr id="13" name="Picture 12" descr="A close up of a sign&#10;&#10;Description automatically generated">
            <a:extLst>
              <a:ext uri="{FF2B5EF4-FFF2-40B4-BE49-F238E27FC236}">
                <a16:creationId xmlns:a16="http://schemas.microsoft.com/office/drawing/2014/main" id="{A4C19CAD-9D6C-4C3F-A800-A4C0977EBF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9796" y="258288"/>
            <a:ext cx="1082678" cy="1082678"/>
          </a:xfrm>
          <a:prstGeom prst="rect">
            <a:avLst/>
          </a:prstGeom>
        </p:spPr>
      </p:pic>
      <p:graphicFrame>
        <p:nvGraphicFramePr>
          <p:cNvPr id="15" name="Diagram 14">
            <a:extLst>
              <a:ext uri="{FF2B5EF4-FFF2-40B4-BE49-F238E27FC236}">
                <a16:creationId xmlns:a16="http://schemas.microsoft.com/office/drawing/2014/main" id="{BD4325D0-04C0-4ACF-9921-E84BCA314E15}"/>
              </a:ext>
            </a:extLst>
          </p:cNvPr>
          <p:cNvGraphicFramePr/>
          <p:nvPr>
            <p:extLst>
              <p:ext uri="{D42A27DB-BD31-4B8C-83A1-F6EECF244321}">
                <p14:modId xmlns:p14="http://schemas.microsoft.com/office/powerpoint/2010/main" val="3196424622"/>
              </p:ext>
            </p:extLst>
          </p:nvPr>
        </p:nvGraphicFramePr>
        <p:xfrm>
          <a:off x="2093205" y="5894024"/>
          <a:ext cx="7568588" cy="6463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559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fltVal val="0"/>
                                          </p:val>
                                        </p:tav>
                                        <p:tav tm="100000">
                                          <p:val>
                                            <p:strVal val="#ppt_w"/>
                                          </p:val>
                                        </p:tav>
                                      </p:tavLst>
                                    </p:anim>
                                    <p:anim calcmode="lin" valueType="num">
                                      <p:cBhvr>
                                        <p:cTn id="78" dur="1000" fill="hold"/>
                                        <p:tgtEl>
                                          <p:spTgt spid="15"/>
                                        </p:tgtEl>
                                        <p:attrNameLst>
                                          <p:attrName>ppt_h</p:attrName>
                                        </p:attrNameLst>
                                      </p:cBhvr>
                                      <p:tavLst>
                                        <p:tav tm="0">
                                          <p:val>
                                            <p:fltVal val="0"/>
                                          </p:val>
                                        </p:tav>
                                        <p:tav tm="100000">
                                          <p:val>
                                            <p:strVal val="#ppt_h"/>
                                          </p:val>
                                        </p:tav>
                                      </p:tavLst>
                                    </p:anim>
                                    <p:anim calcmode="lin" valueType="num">
                                      <p:cBhvr>
                                        <p:cTn id="79" dur="1000" fill="hold"/>
                                        <p:tgtEl>
                                          <p:spTgt spid="15"/>
                                        </p:tgtEl>
                                        <p:attrNameLst>
                                          <p:attrName>style.rotation</p:attrName>
                                        </p:attrNameLst>
                                      </p:cBhvr>
                                      <p:tavLst>
                                        <p:tav tm="0">
                                          <p:val>
                                            <p:fltVal val="90"/>
                                          </p:val>
                                        </p:tav>
                                        <p:tav tm="100000">
                                          <p:val>
                                            <p:fltVal val="0"/>
                                          </p:val>
                                        </p:tav>
                                      </p:tavLst>
                                    </p:anim>
                                    <p:animEffect transition="in" filter="fade">
                                      <p:cBhvr>
                                        <p:cTn id="8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4" grpId="0"/>
      <p:bldGraphic spid="1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D23355-9B91-4EF1-BA4A-C23E741E6757}"/>
              </a:ext>
            </a:extLst>
          </p:cNvPr>
          <p:cNvPicPr>
            <a:picLocks noChangeAspect="1"/>
          </p:cNvPicPr>
          <p:nvPr/>
        </p:nvPicPr>
        <p:blipFill>
          <a:blip r:embed="rId3">
            <a:alphaModFix amt="72000"/>
          </a:blip>
          <a:stretch>
            <a:fillRect/>
          </a:stretch>
        </p:blipFill>
        <p:spPr>
          <a:xfrm>
            <a:off x="6096001" y="469452"/>
            <a:ext cx="4974336" cy="3898139"/>
          </a:xfrm>
          <a:prstGeom prst="rect">
            <a:avLst/>
          </a:prstGeom>
          <a:effectLst>
            <a:softEdge rad="31750"/>
          </a:effectLst>
        </p:spPr>
      </p:pic>
      <p:sp>
        <p:nvSpPr>
          <p:cNvPr id="2" name="Title 1">
            <a:extLst>
              <a:ext uri="{FF2B5EF4-FFF2-40B4-BE49-F238E27FC236}">
                <a16:creationId xmlns:a16="http://schemas.microsoft.com/office/drawing/2014/main" id="{3C359E59-B68B-4A55-8E31-5642257BF885}"/>
              </a:ext>
            </a:extLst>
          </p:cNvPr>
          <p:cNvSpPr>
            <a:spLocks noGrp="1"/>
          </p:cNvSpPr>
          <p:nvPr>
            <p:ph type="title"/>
          </p:nvPr>
        </p:nvSpPr>
        <p:spPr>
          <a:xfrm>
            <a:off x="194506" y="73224"/>
            <a:ext cx="6103658" cy="1046450"/>
          </a:xfrm>
        </p:spPr>
        <p:txBody>
          <a:bodyPr anchor="b">
            <a:normAutofit fontScale="90000"/>
          </a:bodyPr>
          <a:lstStyle/>
          <a:p>
            <a:r>
              <a:rPr lang="en-US" sz="2400" b="1" kern="0" dirty="0">
                <a:effectLst/>
                <a:latin typeface="Arial" panose="020B0604020202020204" pitchFamily="34" charset="0"/>
                <a:ea typeface="Times New Roman" panose="02020603050405020304" pitchFamily="18" charset="0"/>
                <a:cs typeface="Arial" panose="020B0604020202020204" pitchFamily="34" charset="0"/>
              </a:rPr>
              <a:t>How much exposure does it take?</a:t>
            </a:r>
            <a:br>
              <a:rPr lang="en-US" sz="2400" b="1" kern="0" dirty="0">
                <a:effectLst/>
                <a:latin typeface="Arial" panose="020B0604020202020204" pitchFamily="34" charset="0"/>
                <a:ea typeface="Times New Roman" panose="02020603050405020304" pitchFamily="18" charset="0"/>
                <a:cs typeface="Arial" panose="020B0604020202020204" pitchFamily="34" charset="0"/>
              </a:rPr>
            </a:br>
            <a:r>
              <a:rPr lang="en-US" sz="1200" b="1" kern="0" dirty="0">
                <a:latin typeface="Arial" panose="020B0604020202020204" pitchFamily="34" charset="0"/>
                <a:ea typeface="Times New Roman" panose="02020603050405020304" pitchFamily="18" charset="0"/>
                <a:cs typeface="Arial" panose="020B0604020202020204" pitchFamily="34" charset="0"/>
              </a:rPr>
              <a:t>(</a:t>
            </a:r>
            <a:r>
              <a:rPr lang="en-US" sz="1200" b="1" kern="0" dirty="0">
                <a:effectLst/>
                <a:latin typeface="Arial" panose="020B0604020202020204" pitchFamily="34" charset="0"/>
                <a:ea typeface="Times New Roman" panose="02020603050405020304" pitchFamily="18" charset="0"/>
                <a:cs typeface="Arial" panose="020B0604020202020204" pitchFamily="34" charset="0"/>
              </a:rPr>
              <a:t>NB: Unlike the risk of one asbestos exposure -  it takes consistent exposure to silica dust to develop Silicosis).</a:t>
            </a:r>
            <a:br>
              <a:rPr lang="en-AU" sz="28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endParaRPr lang="en-AU" sz="28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4D32A5D-0776-4B76-8BB6-86DA918D78E0}"/>
              </a:ext>
            </a:extLst>
          </p:cNvPr>
          <p:cNvSpPr>
            <a:spLocks noGrp="1"/>
          </p:cNvSpPr>
          <p:nvPr>
            <p:ph idx="1"/>
          </p:nvPr>
        </p:nvSpPr>
        <p:spPr>
          <a:xfrm>
            <a:off x="225312" y="942911"/>
            <a:ext cx="5901494" cy="2354016"/>
          </a:xfrm>
        </p:spPr>
        <p:txBody>
          <a:bodyPr>
            <a:normAutofit/>
          </a:bodyPr>
          <a:lstStyle/>
          <a:p>
            <a:pPr marL="0" indent="0" algn="just">
              <a:spcAft>
                <a:spcPts val="800"/>
              </a:spcAft>
              <a:buNone/>
            </a:pPr>
            <a:r>
              <a:rPr lang="en-US" sz="1600" dirty="0">
                <a:effectLst/>
                <a:latin typeface="Arial" panose="020B0604020202020204" pitchFamily="34" charset="0"/>
                <a:ea typeface="Calibri" panose="020F0502020204030204" pitchFamily="34" charset="0"/>
                <a:cs typeface="Arial" panose="020B0604020202020204" pitchFamily="34" charset="0"/>
              </a:rPr>
              <a:t>Development of dust related lung disease depends on several factors, such as the amount, how often and for how long a worker is exposed to silica containing dust. Some people are more susceptible than others to developing disease even though they may have had similar patterns of workplace exposure.</a:t>
            </a:r>
            <a:endParaRPr lang="en-A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fontAlgn="base">
              <a:buNone/>
            </a:pPr>
            <a:r>
              <a:rPr lang="en-AU" sz="1600" dirty="0">
                <a:effectLst/>
                <a:latin typeface="Arial" panose="020B0604020202020204" pitchFamily="34" charset="0"/>
                <a:ea typeface="Times New Roman" panose="02020603050405020304" pitchFamily="18" charset="0"/>
                <a:cs typeface="Arial" panose="020B0604020202020204" pitchFamily="34" charset="0"/>
              </a:rPr>
              <a:t>The workplace exposure standard for respirable crystalline silica that must not be exceeded is 0.05 mg/m3 (eight-hour time weighted average).</a:t>
            </a:r>
          </a:p>
          <a:p>
            <a:endParaRPr lang="en-AU" sz="2000" dirty="0">
              <a:solidFill>
                <a:schemeClr val="bg1"/>
              </a:solidFill>
            </a:endParaRPr>
          </a:p>
        </p:txBody>
      </p:sp>
      <p:pic>
        <p:nvPicPr>
          <p:cNvPr id="6" name="Picture 5" descr="A picture containing food&#10;&#10;Description automatically generated">
            <a:extLst>
              <a:ext uri="{FF2B5EF4-FFF2-40B4-BE49-F238E27FC236}">
                <a16:creationId xmlns:a16="http://schemas.microsoft.com/office/drawing/2014/main" id="{66CC53D9-4E9B-473A-8EFD-C5EDD27FB5DD}"/>
              </a:ext>
            </a:extLst>
          </p:cNvPr>
          <p:cNvPicPr>
            <a:picLocks noChangeAspect="1"/>
          </p:cNvPicPr>
          <p:nvPr/>
        </p:nvPicPr>
        <p:blipFill>
          <a:blip r:embed="rId4">
            <a:alphaModFix amt="80000"/>
            <a:extLst>
              <a:ext uri="{28A0092B-C50C-407E-A947-70E740481C1C}">
                <a14:useLocalDpi xmlns:a14="http://schemas.microsoft.com/office/drawing/2010/main" val="0"/>
              </a:ext>
            </a:extLst>
          </a:blip>
          <a:stretch>
            <a:fillRect/>
          </a:stretch>
        </p:blipFill>
        <p:spPr>
          <a:xfrm>
            <a:off x="680617" y="3296927"/>
            <a:ext cx="3518995" cy="3442139"/>
          </a:xfrm>
          <a:prstGeom prst="rect">
            <a:avLst/>
          </a:prstGeom>
          <a:noFill/>
          <a:effectLst>
            <a:softEdge rad="63500"/>
          </a:effectLst>
        </p:spPr>
      </p:pic>
      <p:graphicFrame>
        <p:nvGraphicFramePr>
          <p:cNvPr id="8" name="Diagram 7">
            <a:extLst>
              <a:ext uri="{FF2B5EF4-FFF2-40B4-BE49-F238E27FC236}">
                <a16:creationId xmlns:a16="http://schemas.microsoft.com/office/drawing/2014/main" id="{B02CDE86-854D-4516-B762-35076FFA4D1A}"/>
              </a:ext>
            </a:extLst>
          </p:cNvPr>
          <p:cNvGraphicFramePr/>
          <p:nvPr>
            <p:extLst>
              <p:ext uri="{D42A27DB-BD31-4B8C-83A1-F6EECF244321}">
                <p14:modId xmlns:p14="http://schemas.microsoft.com/office/powerpoint/2010/main" val="530245092"/>
              </p:ext>
            </p:extLst>
          </p:nvPr>
        </p:nvGraphicFramePr>
        <p:xfrm>
          <a:off x="6096000" y="4596384"/>
          <a:ext cx="5462016" cy="17921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Graphic 8" descr="Microscope">
            <a:extLst>
              <a:ext uri="{FF2B5EF4-FFF2-40B4-BE49-F238E27FC236}">
                <a16:creationId xmlns:a16="http://schemas.microsoft.com/office/drawing/2014/main" id="{7F66070E-3BDD-401C-A39C-6D0208B45D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99612" y="3034192"/>
            <a:ext cx="1684387" cy="1684387"/>
          </a:xfrm>
          <a:prstGeom prst="rect">
            <a:avLst/>
          </a:prstGeom>
        </p:spPr>
      </p:pic>
    </p:spTree>
    <p:extLst>
      <p:ext uri="{BB962C8B-B14F-4D97-AF65-F5344CB8AC3E}">
        <p14:creationId xmlns:p14="http://schemas.microsoft.com/office/powerpoint/2010/main" val="175589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401F-6A3F-4DBC-A4BB-7095609D3AA3}"/>
              </a:ext>
            </a:extLst>
          </p:cNvPr>
          <p:cNvSpPr>
            <a:spLocks noGrp="1"/>
          </p:cNvSpPr>
          <p:nvPr>
            <p:ph type="title"/>
          </p:nvPr>
        </p:nvSpPr>
        <p:spPr>
          <a:xfrm>
            <a:off x="159933" y="403838"/>
            <a:ext cx="7843298" cy="2011560"/>
          </a:xfrm>
        </p:spPr>
        <p:txBody>
          <a:bodyPr anchor="b">
            <a:normAutofit/>
          </a:bodyPr>
          <a:lstStyle/>
          <a:p>
            <a:r>
              <a:rPr lang="en-US" sz="2400" b="1" kern="0" dirty="0">
                <a:effectLst/>
                <a:latin typeface="Arial" panose="020B0604020202020204" pitchFamily="34" charset="0"/>
                <a:ea typeface="Times New Roman" panose="02020603050405020304" pitchFamily="18" charset="0"/>
                <a:cs typeface="Arial" panose="020B0604020202020204" pitchFamily="34" charset="0"/>
              </a:rPr>
              <a:t>I have had occupational exposure to silica. Should I be screened for Silicosis?</a:t>
            </a:r>
            <a:br>
              <a:rPr lang="en-US" sz="2900" b="1" kern="0" dirty="0">
                <a:effectLst/>
                <a:latin typeface="Arial" panose="020B0604020202020204" pitchFamily="34" charset="0"/>
                <a:ea typeface="Times New Roman" panose="02020603050405020304" pitchFamily="18" charset="0"/>
                <a:cs typeface="Arial" panose="020B0604020202020204" pitchFamily="34" charset="0"/>
              </a:rPr>
            </a:br>
            <a:br>
              <a:rPr lang="en-AU" sz="29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br>
            <a:endParaRPr lang="en-AU" sz="2900" dirty="0">
              <a:solidFill>
                <a:schemeClr val="bg1"/>
              </a:solidFill>
            </a:endParaRPr>
          </a:p>
        </p:txBody>
      </p:sp>
      <p:sp>
        <p:nvSpPr>
          <p:cNvPr id="3" name="Content Placeholder 2">
            <a:extLst>
              <a:ext uri="{FF2B5EF4-FFF2-40B4-BE49-F238E27FC236}">
                <a16:creationId xmlns:a16="http://schemas.microsoft.com/office/drawing/2014/main" id="{E0C9CBC2-502B-4C1E-B434-8CFF32C6AD70}"/>
              </a:ext>
            </a:extLst>
          </p:cNvPr>
          <p:cNvSpPr>
            <a:spLocks noGrp="1"/>
          </p:cNvSpPr>
          <p:nvPr>
            <p:ph idx="1"/>
          </p:nvPr>
        </p:nvSpPr>
        <p:spPr>
          <a:xfrm>
            <a:off x="285164" y="1760715"/>
            <a:ext cx="7552550" cy="3002502"/>
          </a:xfrm>
          <a:noFill/>
        </p:spPr>
        <p:txBody>
          <a:bodyPr>
            <a:normAutofit fontScale="85000" lnSpcReduction="10000"/>
          </a:bodyPr>
          <a:lstStyle/>
          <a:p>
            <a:pPr marL="0" indent="0" algn="just">
              <a:lnSpc>
                <a:spcPct val="120000"/>
              </a:lnSpc>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Silicosis may be </a:t>
            </a:r>
            <a:r>
              <a:rPr lang="en-US" sz="1600" dirty="0">
                <a:latin typeface="Arial" panose="020B0604020202020204" pitchFamily="34" charset="0"/>
                <a:ea typeface="Times New Roman" panose="02020603050405020304" pitchFamily="18" charset="0"/>
                <a:cs typeface="Arial" panose="020B0604020202020204" pitchFamily="34" charset="0"/>
              </a:rPr>
              <a:t>asymptomatic</a:t>
            </a:r>
            <a:r>
              <a:rPr lang="en-US" sz="1600" dirty="0">
                <a:effectLst/>
                <a:latin typeface="Arial" panose="020B0604020202020204" pitchFamily="34" charset="0"/>
                <a:ea typeface="Times New Roman" panose="02020603050405020304" pitchFamily="18" charset="0"/>
                <a:cs typeface="Arial" panose="020B0604020202020204" pitchFamily="34" charset="0"/>
              </a:rPr>
              <a:t> in some cases; It is possible to have </a:t>
            </a:r>
            <a:r>
              <a:rPr lang="en-US" sz="1600" dirty="0">
                <a:latin typeface="Arial" panose="020B0604020202020204" pitchFamily="34" charset="0"/>
                <a:ea typeface="Times New Roman" panose="02020603050405020304" pitchFamily="18" charset="0"/>
                <a:cs typeface="Arial" panose="020B0604020202020204" pitchFamily="34" charset="0"/>
              </a:rPr>
              <a:t>Silicosis</a:t>
            </a:r>
            <a:r>
              <a:rPr lang="en-US" sz="1600" dirty="0">
                <a:effectLst/>
                <a:latin typeface="Arial" panose="020B0604020202020204" pitchFamily="34" charset="0"/>
                <a:ea typeface="Times New Roman" panose="02020603050405020304" pitchFamily="18" charset="0"/>
                <a:cs typeface="Arial" panose="020B0604020202020204" pitchFamily="34" charset="0"/>
              </a:rPr>
              <a:t> and </a:t>
            </a:r>
            <a:r>
              <a:rPr lang="en-US" sz="1600" dirty="0">
                <a:latin typeface="Arial" panose="020B0604020202020204" pitchFamily="34" charset="0"/>
                <a:ea typeface="Times New Roman" panose="02020603050405020304" pitchFamily="18" charset="0"/>
                <a:cs typeface="Arial" panose="020B0604020202020204" pitchFamily="34" charset="0"/>
              </a:rPr>
              <a:t>be unaware. Silicosis can also be misdiagnosed. </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u="sng" dirty="0">
                <a:latin typeface="Arial" panose="020B0604020202020204" pitchFamily="34" charset="0"/>
                <a:ea typeface="Times New Roman" panose="02020603050405020304" pitchFamily="18" charset="0"/>
                <a:cs typeface="Arial" panose="020B0604020202020204" pitchFamily="34" charset="0"/>
              </a:rPr>
              <a:t>S</a:t>
            </a:r>
            <a:r>
              <a:rPr lang="en-US" sz="1600" u="sng" dirty="0">
                <a:effectLst/>
                <a:latin typeface="Arial" panose="020B0604020202020204" pitchFamily="34" charset="0"/>
                <a:ea typeface="Times New Roman" panose="02020603050405020304" pitchFamily="18" charset="0"/>
                <a:cs typeface="Arial" panose="020B0604020202020204" pitchFamily="34" charset="0"/>
              </a:rPr>
              <a:t>ymptoms may </a:t>
            </a:r>
            <a:r>
              <a:rPr lang="en-US" sz="1600" u="sng" dirty="0">
                <a:latin typeface="Arial" panose="020B0604020202020204" pitchFamily="34" charset="0"/>
                <a:ea typeface="Times New Roman" panose="02020603050405020304" pitchFamily="18" charset="0"/>
                <a:cs typeface="Arial" panose="020B0604020202020204" pitchFamily="34" charset="0"/>
              </a:rPr>
              <a:t>include but are not limited to</a:t>
            </a:r>
            <a:r>
              <a:rPr lang="en-US" sz="16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20000"/>
              </a:lnSpc>
            </a:pPr>
            <a:r>
              <a:rPr lang="en-US" sz="1600" dirty="0">
                <a:latin typeface="Arial" panose="020B0604020202020204" pitchFamily="34" charset="0"/>
                <a:ea typeface="Times New Roman" panose="02020603050405020304" pitchFamily="18" charset="0"/>
                <a:cs typeface="Arial" panose="020B0604020202020204" pitchFamily="34" charset="0"/>
              </a:rPr>
              <a:t>S</a:t>
            </a:r>
            <a:r>
              <a:rPr lang="en-US" sz="1600" dirty="0">
                <a:effectLst/>
                <a:latin typeface="Arial" panose="020B0604020202020204" pitchFamily="34" charset="0"/>
                <a:ea typeface="Times New Roman" panose="02020603050405020304" pitchFamily="18" charset="0"/>
                <a:cs typeface="Arial" panose="020B0604020202020204" pitchFamily="34" charset="0"/>
              </a:rPr>
              <a:t>hortness of breath		</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600" dirty="0">
                <a:latin typeface="Arial" panose="020B0604020202020204" pitchFamily="34" charset="0"/>
                <a:ea typeface="Times New Roman" panose="02020603050405020304" pitchFamily="18" charset="0"/>
                <a:cs typeface="Arial" panose="020B0604020202020204" pitchFamily="34" charset="0"/>
              </a:rPr>
              <a:t>A</a:t>
            </a:r>
            <a:r>
              <a:rPr lang="en-US" sz="1600" dirty="0">
                <a:effectLst/>
                <a:latin typeface="Arial" panose="020B0604020202020204" pitchFamily="34" charset="0"/>
                <a:ea typeface="Times New Roman" panose="02020603050405020304" pitchFamily="18" charset="0"/>
                <a:cs typeface="Arial" panose="020B0604020202020204" pitchFamily="34" charset="0"/>
              </a:rPr>
              <a:t> cough</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en-US" sz="1600" dirty="0">
                <a:latin typeface="Arial" panose="020B0604020202020204" pitchFamily="34" charset="0"/>
                <a:ea typeface="Times New Roman" panose="02020603050405020304" pitchFamily="18" charset="0"/>
                <a:cs typeface="Arial" panose="020B0604020202020204" pitchFamily="34" charset="0"/>
              </a:rPr>
              <a:t>O</a:t>
            </a:r>
            <a:r>
              <a:rPr lang="en-US" sz="1600" dirty="0">
                <a:effectLst/>
                <a:latin typeface="Arial" panose="020B0604020202020204" pitchFamily="34" charset="0"/>
                <a:ea typeface="Times New Roman" panose="02020603050405020304" pitchFamily="18" charset="0"/>
                <a:cs typeface="Arial" panose="020B0604020202020204" pitchFamily="34" charset="0"/>
              </a:rPr>
              <a:t>ccasional chest pain</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0000"/>
              </a:lnSpc>
              <a:buNone/>
            </a:pPr>
            <a:r>
              <a:rPr lang="en-US" sz="1600" dirty="0">
                <a:effectLst/>
                <a:latin typeface="Arial" panose="020B0604020202020204" pitchFamily="34" charset="0"/>
                <a:ea typeface="Times New Roman" panose="02020603050405020304" pitchFamily="18" charset="0"/>
                <a:cs typeface="Arial" panose="020B0604020202020204" pitchFamily="34" charset="0"/>
              </a:rPr>
              <a:t>As the disease progresses, the shortness of breath may become worse and could lead to lasting effects. In time, the cough can become more severe and persistent, the chest pain can worsen, weight loss can occur, and night sweats can be experienced. In severe cases, respiratory failure may even cause death. People with Silicosis </a:t>
            </a:r>
            <a:r>
              <a:rPr lang="en-US" sz="1600" dirty="0">
                <a:latin typeface="Arial" panose="020B0604020202020204" pitchFamily="34" charset="0"/>
                <a:ea typeface="Times New Roman" panose="02020603050405020304" pitchFamily="18" charset="0"/>
                <a:cs typeface="Arial" panose="020B0604020202020204" pitchFamily="34" charset="0"/>
              </a:rPr>
              <a:t>may have a higher </a:t>
            </a:r>
            <a:r>
              <a:rPr lang="en-US" sz="1600" dirty="0">
                <a:effectLst/>
                <a:latin typeface="Arial" panose="020B0604020202020204" pitchFamily="34" charset="0"/>
                <a:ea typeface="Times New Roman" panose="02020603050405020304" pitchFamily="18" charset="0"/>
                <a:cs typeface="Arial" panose="020B0604020202020204" pitchFamily="34" charset="0"/>
              </a:rPr>
              <a:t>risk of </a:t>
            </a:r>
            <a:r>
              <a:rPr lang="en-US" sz="1600" dirty="0">
                <a:latin typeface="Arial" panose="020B0604020202020204" pitchFamily="34" charset="0"/>
                <a:ea typeface="Times New Roman" panose="02020603050405020304" pitchFamily="18" charset="0"/>
                <a:cs typeface="Arial" panose="020B0604020202020204" pitchFamily="34" charset="0"/>
              </a:rPr>
              <a:t>contracting</a:t>
            </a:r>
            <a:r>
              <a:rPr lang="en-US" sz="1600" dirty="0">
                <a:effectLst/>
                <a:latin typeface="Arial" panose="020B0604020202020204" pitchFamily="34" charset="0"/>
                <a:ea typeface="Times New Roman" panose="02020603050405020304" pitchFamily="18" charset="0"/>
                <a:cs typeface="Arial" panose="020B0604020202020204" pitchFamily="34" charset="0"/>
              </a:rPr>
              <a:t> Tuberculosis, and/or developing cancer and other related lung disease.</a:t>
            </a:r>
          </a:p>
          <a:p>
            <a:pPr marL="0" indent="0">
              <a:buNone/>
            </a:pPr>
            <a:endPar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descr="A picture containing film, nature, water, waterfall&#10;&#10;Description automatically generated">
            <a:extLst>
              <a:ext uri="{FF2B5EF4-FFF2-40B4-BE49-F238E27FC236}">
                <a16:creationId xmlns:a16="http://schemas.microsoft.com/office/drawing/2014/main" id="{79FFBEE5-6412-4FDF-9845-680CC734C26E}"/>
              </a:ext>
            </a:extLst>
          </p:cNvPr>
          <p:cNvPicPr>
            <a:picLocks noChangeAspect="1"/>
          </p:cNvPicPr>
          <p:nvPr/>
        </p:nvPicPr>
        <p:blipFill rotWithShape="1">
          <a:blip r:embed="rId3">
            <a:extLst>
              <a:ext uri="{28A0092B-C50C-407E-A947-70E740481C1C}">
                <a14:useLocalDpi xmlns:a14="http://schemas.microsoft.com/office/drawing/2010/main" val="0"/>
              </a:ext>
            </a:extLst>
          </a:blip>
          <a:srcRect r="387"/>
          <a:stretch/>
        </p:blipFill>
        <p:spPr>
          <a:xfrm>
            <a:off x="8055158" y="894725"/>
            <a:ext cx="3607835" cy="3621856"/>
          </a:xfrm>
          <a:prstGeom prst="rect">
            <a:avLst/>
          </a:prstGeom>
        </p:spPr>
      </p:pic>
      <p:graphicFrame>
        <p:nvGraphicFramePr>
          <p:cNvPr id="7" name="Diagram 6">
            <a:extLst>
              <a:ext uri="{FF2B5EF4-FFF2-40B4-BE49-F238E27FC236}">
                <a16:creationId xmlns:a16="http://schemas.microsoft.com/office/drawing/2014/main" id="{3A813075-BE33-4747-83E4-ACED1AE00F3A}"/>
              </a:ext>
            </a:extLst>
          </p:cNvPr>
          <p:cNvGraphicFramePr/>
          <p:nvPr>
            <p:extLst>
              <p:ext uri="{D42A27DB-BD31-4B8C-83A1-F6EECF244321}">
                <p14:modId xmlns:p14="http://schemas.microsoft.com/office/powerpoint/2010/main" val="4150777389"/>
              </p:ext>
            </p:extLst>
          </p:nvPr>
        </p:nvGraphicFramePr>
        <p:xfrm>
          <a:off x="2466539" y="5290668"/>
          <a:ext cx="8148451"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picture containing food, plate, drawing&#10;&#10;Description automatically generated">
            <a:extLst>
              <a:ext uri="{FF2B5EF4-FFF2-40B4-BE49-F238E27FC236}">
                <a16:creationId xmlns:a16="http://schemas.microsoft.com/office/drawing/2014/main" id="{B2276350-1069-4128-966A-690E0D10BC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682" y="4974439"/>
            <a:ext cx="1239559" cy="1239559"/>
          </a:xfrm>
          <a:prstGeom prst="rect">
            <a:avLst/>
          </a:prstGeom>
        </p:spPr>
      </p:pic>
      <p:sp>
        <p:nvSpPr>
          <p:cNvPr id="4" name="TextBox 3">
            <a:extLst>
              <a:ext uri="{FF2B5EF4-FFF2-40B4-BE49-F238E27FC236}">
                <a16:creationId xmlns:a16="http://schemas.microsoft.com/office/drawing/2014/main" id="{7BF6743B-F55B-4BB9-9AB3-F5866635A054}"/>
              </a:ext>
            </a:extLst>
          </p:cNvPr>
          <p:cNvSpPr txBox="1"/>
          <p:nvPr/>
        </p:nvSpPr>
        <p:spPr>
          <a:xfrm>
            <a:off x="3329478" y="2415398"/>
            <a:ext cx="3211286" cy="7420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1500" dirty="0">
                <a:latin typeface="Arial" panose="020B0604020202020204" pitchFamily="34" charset="0"/>
                <a:cs typeface="Arial" panose="020B0604020202020204" pitchFamily="34" charset="0"/>
              </a:rPr>
              <a:t>Loss of appetite</a:t>
            </a:r>
          </a:p>
          <a:p>
            <a:pPr marL="285750" indent="-285750">
              <a:lnSpc>
                <a:spcPct val="150000"/>
              </a:lnSpc>
              <a:buFont typeface="Arial" panose="020B0604020202020204" pitchFamily="34" charset="0"/>
              <a:buChar char="•"/>
            </a:pPr>
            <a:r>
              <a:rPr lang="en-AU" sz="1500" dirty="0">
                <a:latin typeface="Arial" panose="020B0604020202020204" pitchFamily="34" charset="0"/>
                <a:cs typeface="Arial" panose="020B0604020202020204" pitchFamily="34" charset="0"/>
              </a:rPr>
              <a:t>Tiredness/fatigue</a:t>
            </a:r>
          </a:p>
        </p:txBody>
      </p:sp>
    </p:spTree>
    <p:extLst>
      <p:ext uri="{BB962C8B-B14F-4D97-AF65-F5344CB8AC3E}">
        <p14:creationId xmlns:p14="http://schemas.microsoft.com/office/powerpoint/2010/main" val="109995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10.7|13.2"/>
</p:tagLst>
</file>

<file path=ppt/tags/tag2.xml><?xml version="1.0" encoding="utf-8"?>
<p:tagLst xmlns:a="http://schemas.openxmlformats.org/drawingml/2006/main" xmlns:r="http://schemas.openxmlformats.org/officeDocument/2006/relationships" xmlns:p="http://schemas.openxmlformats.org/presentationml/2006/main">
  <p:tag name="TIMING" val="|3.3|37.3|23|37"/>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2189</Words>
  <Application>Microsoft Office PowerPoint</Application>
  <PresentationFormat>Widescreen</PresentationFormat>
  <Paragraphs>139</Paragraphs>
  <Slides>15</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Aharoni</vt:lpstr>
      <vt:lpstr>Arial</vt:lpstr>
      <vt:lpstr>Arial Narrow</vt:lpstr>
      <vt:lpstr>Bradley Hand ITC</vt:lpstr>
      <vt:lpstr>Calibri</vt:lpstr>
      <vt:lpstr>Calibri Light</vt:lpstr>
      <vt:lpstr>Verdana</vt:lpstr>
      <vt:lpstr>Office Theme</vt:lpstr>
      <vt:lpstr>Be Silica Safe!!</vt:lpstr>
      <vt:lpstr>Purpose of this presentation</vt:lpstr>
      <vt:lpstr>What is crystalline silica? </vt:lpstr>
      <vt:lpstr>PowerPoint Presentation</vt:lpstr>
      <vt:lpstr>Daniel’s Story</vt:lpstr>
      <vt:lpstr>Examples of material containing Silica:</vt:lpstr>
      <vt:lpstr>Work activities that may represent a high-risk exposure </vt:lpstr>
      <vt:lpstr>How much exposure does it take? (NB: Unlike the risk of one asbestos exposure -  it takes consistent exposure to silica dust to develop Silicosis). </vt:lpstr>
      <vt:lpstr>I have had occupational exposure to silica. Should I be screened for Silicosis?  </vt:lpstr>
      <vt:lpstr>Diseases associated with silica dust </vt:lpstr>
      <vt:lpstr>Hierarchy of Control </vt:lpstr>
      <vt:lpstr>Use the SAS acronym when speaking with your GP:</vt:lpstr>
      <vt:lpstr>Respiratory protective equipment (RPE) </vt:lpstr>
      <vt:lpstr>Any Questions?</vt:lpstr>
      <vt:lpstr> The Silicosis Support Network understands that there are often more questions than answers when you receive a diagnosis like Silicosis. ASK we are here to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Silica</dc:title>
  <dc:creator>Shane Kennedy</dc:creator>
  <cp:lastModifiedBy>Judith Thomson</cp:lastModifiedBy>
  <cp:revision>26</cp:revision>
  <dcterms:created xsi:type="dcterms:W3CDTF">2020-08-24T00:13:38Z</dcterms:created>
  <dcterms:modified xsi:type="dcterms:W3CDTF">2020-09-07T23:05:04Z</dcterms:modified>
</cp:coreProperties>
</file>